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4630400" cy="8229600"/>
  <p:notesSz cx="8229600" cy="14630400"/>
  <p:embeddedFontLst>
    <p:embeddedFont>
      <p:font typeface="Inter"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0662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1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notesSlide" Target="../notesSlides/notesSlide14.xml"/><Relationship Id="rId1" Type="http://schemas.openxmlformats.org/officeDocument/2006/relationships/slideLayout" Target="../slideLayouts/slideLayout15.xml"/><Relationship Id="rId6" Type="http://schemas.openxmlformats.org/officeDocument/2006/relationships/image" Target="../media/image46.png"/><Relationship Id="rId5" Type="http://schemas.openxmlformats.org/officeDocument/2006/relationships/image" Target="../media/image45.png"/><Relationship Id="rId10" Type="http://schemas.openxmlformats.org/officeDocument/2006/relationships/image" Target="../media/image50.png"/><Relationship Id="rId4" Type="http://schemas.openxmlformats.org/officeDocument/2006/relationships/image" Target="../media/image44.png"/><Relationship Id="rId9" Type="http://schemas.openxmlformats.org/officeDocument/2006/relationships/image" Target="../media/image49.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7.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8.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2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785699"/>
            <a:ext cx="7556421" cy="1488519"/>
          </a:xfrm>
          <a:prstGeom prst="rect">
            <a:avLst/>
          </a:prstGeom>
          <a:noFill/>
          <a:ln/>
        </p:spPr>
        <p:txBody>
          <a:bodyPr wrap="squar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RPG Modernization Assistant Tool</a:t>
            </a:r>
            <a:endParaRPr lang="en-US" sz="4650" dirty="0"/>
          </a:p>
        </p:txBody>
      </p:sp>
      <p:sp>
        <p:nvSpPr>
          <p:cNvPr id="4" name="Text 1"/>
          <p:cNvSpPr/>
          <p:nvPr/>
        </p:nvSpPr>
        <p:spPr>
          <a:xfrm>
            <a:off x="793790" y="3614380"/>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Welcome to our presentation on the RPG Modernization Assistant Tool, an innovative AI-powered solution designed to transform legacy RPG applications into modern Java or Python codebases. This tool bridges the gap between outdated systems and contemporary development environments, enabling organizations to modernize their infrastructure efficiently and effectively.</a:t>
            </a:r>
            <a:endParaRPr lang="en-US" sz="1750" dirty="0"/>
          </a:p>
        </p:txBody>
      </p:sp>
      <p:sp>
        <p:nvSpPr>
          <p:cNvPr id="5" name="Shape 2"/>
          <p:cNvSpPr/>
          <p:nvPr/>
        </p:nvSpPr>
        <p:spPr>
          <a:xfrm>
            <a:off x="793790" y="6063853"/>
            <a:ext cx="362903" cy="362903"/>
          </a:xfrm>
          <a:prstGeom prst="roundRect">
            <a:avLst>
              <a:gd name="adj" fmla="val 25194296"/>
            </a:avLst>
          </a:prstGeom>
          <a:solidFill>
            <a:srgbClr val="211570"/>
          </a:solidFill>
          <a:ln w="7620">
            <a:solidFill>
              <a:srgbClr val="FFFFFF"/>
            </a:solidFill>
            <a:prstDash val="solid"/>
          </a:ln>
        </p:spPr>
      </p:sp>
      <p:sp>
        <p:nvSpPr>
          <p:cNvPr id="6" name="Text 3"/>
          <p:cNvSpPr/>
          <p:nvPr/>
        </p:nvSpPr>
        <p:spPr>
          <a:xfrm>
            <a:off x="909399" y="6196489"/>
            <a:ext cx="131683" cy="97512"/>
          </a:xfrm>
          <a:prstGeom prst="rect">
            <a:avLst/>
          </a:prstGeom>
          <a:noFill/>
          <a:ln/>
        </p:spPr>
        <p:txBody>
          <a:bodyPr wrap="none" lIns="0" tIns="0" rIns="0" bIns="0" rtlCol="0" anchor="t"/>
          <a:lstStyle/>
          <a:p>
            <a:pPr marL="0" indent="0" algn="ctr">
              <a:lnSpc>
                <a:spcPts val="750"/>
              </a:lnSpc>
              <a:buNone/>
            </a:pPr>
            <a:r>
              <a:rPr lang="en-US" sz="750" dirty="0">
                <a:solidFill>
                  <a:srgbClr val="FFFFFF"/>
                </a:solidFill>
                <a:latin typeface="Inter Medium" pitchFamily="34" charset="0"/>
                <a:ea typeface="Inter Medium" pitchFamily="34" charset="-122"/>
                <a:cs typeface="Inter Medium" pitchFamily="34" charset="-120"/>
              </a:rPr>
              <a:t>AS</a:t>
            </a:r>
            <a:endParaRPr lang="en-US" sz="750" dirty="0"/>
          </a:p>
        </p:txBody>
      </p:sp>
      <p:sp>
        <p:nvSpPr>
          <p:cNvPr id="7" name="Text 4"/>
          <p:cNvSpPr/>
          <p:nvPr/>
        </p:nvSpPr>
        <p:spPr>
          <a:xfrm>
            <a:off x="1270040" y="6046946"/>
            <a:ext cx="2257544" cy="396835"/>
          </a:xfrm>
          <a:prstGeom prst="rect">
            <a:avLst/>
          </a:prstGeom>
          <a:noFill/>
          <a:ln/>
        </p:spPr>
        <p:txBody>
          <a:bodyPr wrap="none" lIns="0" tIns="0" rIns="0" bIns="0" rtlCol="0" anchor="t"/>
          <a:lstStyle/>
          <a:p>
            <a:pPr marL="0" indent="0" algn="l">
              <a:lnSpc>
                <a:spcPts val="3100"/>
              </a:lnSpc>
              <a:buNone/>
            </a:pPr>
            <a:r>
              <a:rPr lang="en-US" sz="2200" b="1" dirty="0">
                <a:solidFill>
                  <a:srgbClr val="272525"/>
                </a:solidFill>
                <a:latin typeface="Inter Bold" pitchFamily="34" charset="0"/>
                <a:ea typeface="Inter Bold" pitchFamily="34" charset="-122"/>
                <a:cs typeface="Inter Bold" pitchFamily="34" charset="-120"/>
              </a:rPr>
              <a:t>by Advik Sarang</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8416" y="517684"/>
            <a:ext cx="4938951" cy="617339"/>
          </a:xfrm>
          <a:prstGeom prst="rect">
            <a:avLst/>
          </a:prstGeom>
          <a:noFill/>
          <a:ln/>
        </p:spPr>
        <p:txBody>
          <a:bodyPr wrap="none" lIns="0" tIns="0" rIns="0" bIns="0" rtlCol="0" anchor="t"/>
          <a:lstStyle/>
          <a:p>
            <a:pPr marL="0" indent="0" algn="l">
              <a:lnSpc>
                <a:spcPts val="4850"/>
              </a:lnSpc>
              <a:buNone/>
            </a:pPr>
            <a:r>
              <a:rPr lang="en-US" sz="3850" b="1" dirty="0">
                <a:solidFill>
                  <a:srgbClr val="000000"/>
                </a:solidFill>
                <a:latin typeface="Petrona Bold" pitchFamily="34" charset="0"/>
                <a:ea typeface="Petrona Bold" pitchFamily="34" charset="-122"/>
                <a:cs typeface="Petrona Bold" pitchFamily="34" charset="-120"/>
              </a:rPr>
              <a:t>Quality Assurance</a:t>
            </a:r>
            <a:endParaRPr lang="en-US" sz="3850" dirty="0"/>
          </a:p>
        </p:txBody>
      </p:sp>
      <p:sp>
        <p:nvSpPr>
          <p:cNvPr id="4" name="Text 1"/>
          <p:cNvSpPr/>
          <p:nvPr/>
        </p:nvSpPr>
        <p:spPr>
          <a:xfrm>
            <a:off x="658416" y="1417201"/>
            <a:ext cx="7827169" cy="601980"/>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Our solution integrates with industry-standard CI/CD tools to ensure the generated code meets enterprise quality requirements.</a:t>
            </a:r>
            <a:endParaRPr lang="en-US" sz="1450" dirty="0"/>
          </a:p>
        </p:txBody>
      </p:sp>
      <p:sp>
        <p:nvSpPr>
          <p:cNvPr id="5" name="Shape 2"/>
          <p:cNvSpPr/>
          <p:nvPr/>
        </p:nvSpPr>
        <p:spPr>
          <a:xfrm>
            <a:off x="658416" y="2230755"/>
            <a:ext cx="423267" cy="423267"/>
          </a:xfrm>
          <a:prstGeom prst="roundRect">
            <a:avLst>
              <a:gd name="adj" fmla="val 18670"/>
            </a:avLst>
          </a:prstGeom>
          <a:solidFill>
            <a:srgbClr val="CCEEFF"/>
          </a:solidFill>
          <a:ln w="7620">
            <a:solidFill>
              <a:srgbClr val="B2D4E5"/>
            </a:solidFill>
            <a:prstDash val="solid"/>
          </a:ln>
        </p:spPr>
      </p:sp>
      <p:pic>
        <p:nvPicPr>
          <p:cNvPr id="6" name="Image 1" descr="preencoded.png"/>
          <p:cNvPicPr>
            <a:picLocks noChangeAspect="1"/>
          </p:cNvPicPr>
          <p:nvPr/>
        </p:nvPicPr>
        <p:blipFill>
          <a:blip r:embed="rId4"/>
          <a:stretch>
            <a:fillRect/>
          </a:stretch>
        </p:blipFill>
        <p:spPr>
          <a:xfrm>
            <a:off x="721876" y="2257127"/>
            <a:ext cx="296228" cy="370403"/>
          </a:xfrm>
          <a:prstGeom prst="rect">
            <a:avLst/>
          </a:prstGeom>
        </p:spPr>
      </p:pic>
      <p:sp>
        <p:nvSpPr>
          <p:cNvPr id="7" name="Text 3"/>
          <p:cNvSpPr/>
          <p:nvPr/>
        </p:nvSpPr>
        <p:spPr>
          <a:xfrm>
            <a:off x="1269802" y="2295406"/>
            <a:ext cx="2469475" cy="308610"/>
          </a:xfrm>
          <a:prstGeom prst="rect">
            <a:avLst/>
          </a:prstGeom>
          <a:noFill/>
          <a:ln/>
        </p:spPr>
        <p:txBody>
          <a:bodyPr wrap="none" lIns="0" tIns="0" rIns="0" bIns="0" rtlCol="0" anchor="t"/>
          <a:lstStyle/>
          <a:p>
            <a:pPr marL="0" indent="0" algn="l">
              <a:lnSpc>
                <a:spcPts val="2400"/>
              </a:lnSpc>
              <a:buNone/>
            </a:pPr>
            <a:r>
              <a:rPr lang="en-US" sz="1900" b="1" dirty="0">
                <a:solidFill>
                  <a:srgbClr val="272525"/>
                </a:solidFill>
                <a:latin typeface="Petrona Bold" pitchFamily="34" charset="0"/>
                <a:ea typeface="Petrona Bold" pitchFamily="34" charset="-122"/>
                <a:cs typeface="Petrona Bold" pitchFamily="34" charset="-120"/>
              </a:rPr>
              <a:t>Jenkins Integration</a:t>
            </a:r>
            <a:endParaRPr lang="en-US" sz="1900" dirty="0"/>
          </a:p>
        </p:txBody>
      </p:sp>
      <p:sp>
        <p:nvSpPr>
          <p:cNvPr id="8" name="Text 4"/>
          <p:cNvSpPr/>
          <p:nvPr/>
        </p:nvSpPr>
        <p:spPr>
          <a:xfrm>
            <a:off x="1269802" y="2716887"/>
            <a:ext cx="7215783" cy="601980"/>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Automated build and test processes validate functionality and performance of generated code.</a:t>
            </a:r>
            <a:endParaRPr lang="en-US" sz="1450" dirty="0"/>
          </a:p>
        </p:txBody>
      </p:sp>
      <p:sp>
        <p:nvSpPr>
          <p:cNvPr id="9" name="Shape 5"/>
          <p:cNvSpPr/>
          <p:nvPr/>
        </p:nvSpPr>
        <p:spPr>
          <a:xfrm>
            <a:off x="658416" y="3695105"/>
            <a:ext cx="423267" cy="423267"/>
          </a:xfrm>
          <a:prstGeom prst="roundRect">
            <a:avLst>
              <a:gd name="adj" fmla="val 18670"/>
            </a:avLst>
          </a:prstGeom>
          <a:solidFill>
            <a:srgbClr val="CCEEFF"/>
          </a:solidFill>
          <a:ln w="7620">
            <a:solidFill>
              <a:srgbClr val="B2D4E5"/>
            </a:solidFill>
            <a:prstDash val="solid"/>
          </a:ln>
        </p:spPr>
      </p:sp>
      <p:pic>
        <p:nvPicPr>
          <p:cNvPr id="10" name="Image 2" descr="preencoded.png"/>
          <p:cNvPicPr>
            <a:picLocks noChangeAspect="1"/>
          </p:cNvPicPr>
          <p:nvPr/>
        </p:nvPicPr>
        <p:blipFill>
          <a:blip r:embed="rId5"/>
          <a:stretch>
            <a:fillRect/>
          </a:stretch>
        </p:blipFill>
        <p:spPr>
          <a:xfrm>
            <a:off x="721876" y="3721477"/>
            <a:ext cx="296228" cy="370403"/>
          </a:xfrm>
          <a:prstGeom prst="rect">
            <a:avLst/>
          </a:prstGeom>
        </p:spPr>
      </p:pic>
      <p:sp>
        <p:nvSpPr>
          <p:cNvPr id="11" name="Text 6"/>
          <p:cNvSpPr/>
          <p:nvPr/>
        </p:nvSpPr>
        <p:spPr>
          <a:xfrm>
            <a:off x="1269802" y="3759756"/>
            <a:ext cx="3088481" cy="308610"/>
          </a:xfrm>
          <a:prstGeom prst="rect">
            <a:avLst/>
          </a:prstGeom>
          <a:noFill/>
          <a:ln/>
        </p:spPr>
        <p:txBody>
          <a:bodyPr wrap="none" lIns="0" tIns="0" rIns="0" bIns="0" rtlCol="0" anchor="t"/>
          <a:lstStyle/>
          <a:p>
            <a:pPr marL="0" indent="0" algn="l">
              <a:lnSpc>
                <a:spcPts val="2400"/>
              </a:lnSpc>
              <a:buNone/>
            </a:pPr>
            <a:r>
              <a:rPr lang="en-US" sz="1900" b="1" dirty="0">
                <a:solidFill>
                  <a:srgbClr val="272525"/>
                </a:solidFill>
                <a:latin typeface="Petrona Bold" pitchFamily="34" charset="0"/>
                <a:ea typeface="Petrona Bold" pitchFamily="34" charset="-122"/>
                <a:cs typeface="Petrona Bold" pitchFamily="34" charset="-120"/>
              </a:rPr>
              <a:t>CVS Standards Compliance</a:t>
            </a:r>
            <a:endParaRPr lang="en-US" sz="1900" dirty="0"/>
          </a:p>
        </p:txBody>
      </p:sp>
      <p:sp>
        <p:nvSpPr>
          <p:cNvPr id="12" name="Text 7"/>
          <p:cNvSpPr/>
          <p:nvPr/>
        </p:nvSpPr>
        <p:spPr>
          <a:xfrm>
            <a:off x="1269802" y="4181237"/>
            <a:ext cx="7215783" cy="601980"/>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Ensures all generated code adheres to organizational coding standards and practices.</a:t>
            </a:r>
            <a:endParaRPr lang="en-US" sz="1450" dirty="0"/>
          </a:p>
        </p:txBody>
      </p:sp>
      <p:sp>
        <p:nvSpPr>
          <p:cNvPr id="13" name="Shape 8"/>
          <p:cNvSpPr/>
          <p:nvPr/>
        </p:nvSpPr>
        <p:spPr>
          <a:xfrm>
            <a:off x="658416" y="5159454"/>
            <a:ext cx="423267" cy="423267"/>
          </a:xfrm>
          <a:prstGeom prst="roundRect">
            <a:avLst>
              <a:gd name="adj" fmla="val 18670"/>
            </a:avLst>
          </a:prstGeom>
          <a:solidFill>
            <a:srgbClr val="CCEEFF"/>
          </a:solidFill>
          <a:ln w="7620">
            <a:solidFill>
              <a:srgbClr val="B2D4E5"/>
            </a:solidFill>
            <a:prstDash val="solid"/>
          </a:ln>
        </p:spPr>
      </p:sp>
      <p:pic>
        <p:nvPicPr>
          <p:cNvPr id="14" name="Image 3" descr="preencoded.png"/>
          <p:cNvPicPr>
            <a:picLocks noChangeAspect="1"/>
          </p:cNvPicPr>
          <p:nvPr/>
        </p:nvPicPr>
        <p:blipFill>
          <a:blip r:embed="rId6"/>
          <a:stretch>
            <a:fillRect/>
          </a:stretch>
        </p:blipFill>
        <p:spPr>
          <a:xfrm>
            <a:off x="721876" y="5185827"/>
            <a:ext cx="296228" cy="370403"/>
          </a:xfrm>
          <a:prstGeom prst="rect">
            <a:avLst/>
          </a:prstGeom>
        </p:spPr>
      </p:pic>
      <p:sp>
        <p:nvSpPr>
          <p:cNvPr id="15" name="Text 9"/>
          <p:cNvSpPr/>
          <p:nvPr/>
        </p:nvSpPr>
        <p:spPr>
          <a:xfrm>
            <a:off x="1269802" y="5224105"/>
            <a:ext cx="3407569" cy="308610"/>
          </a:xfrm>
          <a:prstGeom prst="rect">
            <a:avLst/>
          </a:prstGeom>
          <a:noFill/>
          <a:ln/>
        </p:spPr>
        <p:txBody>
          <a:bodyPr wrap="none" lIns="0" tIns="0" rIns="0" bIns="0" rtlCol="0" anchor="t"/>
          <a:lstStyle/>
          <a:p>
            <a:pPr marL="0" indent="0" algn="l">
              <a:lnSpc>
                <a:spcPts val="2400"/>
              </a:lnSpc>
              <a:buNone/>
            </a:pPr>
            <a:r>
              <a:rPr lang="en-US" sz="1900" b="1" dirty="0">
                <a:solidFill>
                  <a:srgbClr val="272525"/>
                </a:solidFill>
                <a:latin typeface="Petrona Bold" pitchFamily="34" charset="0"/>
                <a:ea typeface="Petrona Bold" pitchFamily="34" charset="-122"/>
                <a:cs typeface="Petrona Bold" pitchFamily="34" charset="-120"/>
              </a:rPr>
              <a:t>Checkmarx Security Scanning</a:t>
            </a:r>
            <a:endParaRPr lang="en-US" sz="1900" dirty="0"/>
          </a:p>
        </p:txBody>
      </p:sp>
      <p:sp>
        <p:nvSpPr>
          <p:cNvPr id="16" name="Text 10"/>
          <p:cNvSpPr/>
          <p:nvPr/>
        </p:nvSpPr>
        <p:spPr>
          <a:xfrm>
            <a:off x="1269802" y="5645587"/>
            <a:ext cx="7215783" cy="601980"/>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Identifies and remediates potential security vulnerabilities in the modernized codebase.</a:t>
            </a:r>
            <a:endParaRPr lang="en-US" sz="1450" dirty="0"/>
          </a:p>
        </p:txBody>
      </p:sp>
      <p:sp>
        <p:nvSpPr>
          <p:cNvPr id="17" name="Shape 11"/>
          <p:cNvSpPr/>
          <p:nvPr/>
        </p:nvSpPr>
        <p:spPr>
          <a:xfrm>
            <a:off x="658416" y="6623804"/>
            <a:ext cx="423267" cy="423267"/>
          </a:xfrm>
          <a:prstGeom prst="roundRect">
            <a:avLst>
              <a:gd name="adj" fmla="val 18670"/>
            </a:avLst>
          </a:prstGeom>
          <a:solidFill>
            <a:srgbClr val="CCEEFF"/>
          </a:solidFill>
          <a:ln w="7620">
            <a:solidFill>
              <a:srgbClr val="B2D4E5"/>
            </a:solidFill>
            <a:prstDash val="solid"/>
          </a:ln>
        </p:spPr>
      </p:sp>
      <p:pic>
        <p:nvPicPr>
          <p:cNvPr id="18" name="Image 4" descr="preencoded.png"/>
          <p:cNvPicPr>
            <a:picLocks noChangeAspect="1"/>
          </p:cNvPicPr>
          <p:nvPr/>
        </p:nvPicPr>
        <p:blipFill>
          <a:blip r:embed="rId7"/>
          <a:stretch>
            <a:fillRect/>
          </a:stretch>
        </p:blipFill>
        <p:spPr>
          <a:xfrm>
            <a:off x="721876" y="6650176"/>
            <a:ext cx="296228" cy="370403"/>
          </a:xfrm>
          <a:prstGeom prst="rect">
            <a:avLst/>
          </a:prstGeom>
        </p:spPr>
      </p:pic>
      <p:sp>
        <p:nvSpPr>
          <p:cNvPr id="19" name="Text 12"/>
          <p:cNvSpPr/>
          <p:nvPr/>
        </p:nvSpPr>
        <p:spPr>
          <a:xfrm>
            <a:off x="1269802" y="6688455"/>
            <a:ext cx="2469475" cy="308610"/>
          </a:xfrm>
          <a:prstGeom prst="rect">
            <a:avLst/>
          </a:prstGeom>
          <a:noFill/>
          <a:ln/>
        </p:spPr>
        <p:txBody>
          <a:bodyPr wrap="none" lIns="0" tIns="0" rIns="0" bIns="0" rtlCol="0" anchor="t"/>
          <a:lstStyle/>
          <a:p>
            <a:pPr marL="0" indent="0" algn="l">
              <a:lnSpc>
                <a:spcPts val="2400"/>
              </a:lnSpc>
              <a:buNone/>
            </a:pPr>
            <a:r>
              <a:rPr lang="en-US" sz="1900" b="1" dirty="0">
                <a:solidFill>
                  <a:srgbClr val="272525"/>
                </a:solidFill>
                <a:latin typeface="Petrona Bold" pitchFamily="34" charset="0"/>
                <a:ea typeface="Petrona Bold" pitchFamily="34" charset="-122"/>
                <a:cs typeface="Petrona Bold" pitchFamily="34" charset="-120"/>
              </a:rPr>
              <a:t>SonarQube Analysis</a:t>
            </a:r>
            <a:endParaRPr lang="en-US" sz="1900" dirty="0"/>
          </a:p>
        </p:txBody>
      </p:sp>
      <p:sp>
        <p:nvSpPr>
          <p:cNvPr id="20" name="Text 13"/>
          <p:cNvSpPr/>
          <p:nvPr/>
        </p:nvSpPr>
        <p:spPr>
          <a:xfrm>
            <a:off x="1269802" y="7109936"/>
            <a:ext cx="7215783" cy="601980"/>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Comprehensive code quality metrics track maintainability, reliability, and security.</a:t>
            </a:r>
            <a:endParaRPr lang="en-US" sz="1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973247" y="494586"/>
            <a:ext cx="3651290" cy="456367"/>
          </a:xfrm>
          <a:prstGeom prst="rect">
            <a:avLst/>
          </a:prstGeom>
          <a:noFill/>
          <a:ln/>
        </p:spPr>
        <p:txBody>
          <a:bodyPr wrap="none" lIns="0" tIns="0" rIns="0" bIns="0" rtlCol="0" anchor="t"/>
          <a:lstStyle/>
          <a:p>
            <a:pPr marL="0" indent="0" algn="l">
              <a:lnSpc>
                <a:spcPts val="3550"/>
              </a:lnSpc>
              <a:buNone/>
            </a:pPr>
            <a:r>
              <a:rPr lang="en-US" sz="2850" b="1" dirty="0">
                <a:solidFill>
                  <a:srgbClr val="000000"/>
                </a:solidFill>
                <a:latin typeface="Petrona Bold" pitchFamily="34" charset="0"/>
                <a:ea typeface="Petrona Bold" pitchFamily="34" charset="-122"/>
                <a:cs typeface="Petrona Bold" pitchFamily="34" charset="-120"/>
              </a:rPr>
              <a:t>Benefits &amp; ROI</a:t>
            </a:r>
            <a:endParaRPr lang="en-US" sz="2850" dirty="0"/>
          </a:p>
        </p:txBody>
      </p:sp>
      <p:sp>
        <p:nvSpPr>
          <p:cNvPr id="4" name="Text 1"/>
          <p:cNvSpPr/>
          <p:nvPr/>
        </p:nvSpPr>
        <p:spPr>
          <a:xfrm>
            <a:off x="5973247" y="1159550"/>
            <a:ext cx="8170307" cy="222409"/>
          </a:xfrm>
          <a:prstGeom prst="rect">
            <a:avLst/>
          </a:prstGeom>
          <a:noFill/>
          <a:ln/>
        </p:spPr>
        <p:txBody>
          <a:bodyPr wrap="none" lIns="0" tIns="0" rIns="0" bIns="0" rtlCol="0" anchor="t"/>
          <a:lstStyle/>
          <a:p>
            <a:pPr marL="0" indent="0" algn="l">
              <a:lnSpc>
                <a:spcPts val="1750"/>
              </a:lnSpc>
              <a:buNone/>
            </a:pPr>
            <a:r>
              <a:rPr lang="en-US" sz="1050" dirty="0">
                <a:solidFill>
                  <a:srgbClr val="272525"/>
                </a:solidFill>
                <a:latin typeface="Inter" pitchFamily="34" charset="0"/>
                <a:ea typeface="Inter" pitchFamily="34" charset="-122"/>
                <a:cs typeface="Inter" pitchFamily="34" charset="-120"/>
              </a:rPr>
              <a:t>Our RPG Modernization Assistant delivers substantial business value through multiple dimensions of improvement.</a:t>
            </a:r>
            <a:endParaRPr lang="en-US" sz="1050" dirty="0"/>
          </a:p>
        </p:txBody>
      </p:sp>
      <p:sp>
        <p:nvSpPr>
          <p:cNvPr id="5" name="Text 2"/>
          <p:cNvSpPr/>
          <p:nvPr/>
        </p:nvSpPr>
        <p:spPr>
          <a:xfrm>
            <a:off x="5973247" y="1607939"/>
            <a:ext cx="8170307" cy="458986"/>
          </a:xfrm>
          <a:prstGeom prst="rect">
            <a:avLst/>
          </a:prstGeom>
          <a:noFill/>
          <a:ln/>
        </p:spPr>
        <p:txBody>
          <a:bodyPr wrap="none" lIns="0" tIns="0" rIns="0" bIns="0" rtlCol="0" anchor="t"/>
          <a:lstStyle/>
          <a:p>
            <a:pPr marL="0" indent="0" algn="ctr">
              <a:lnSpc>
                <a:spcPts val="3600"/>
              </a:lnSpc>
              <a:buNone/>
            </a:pPr>
            <a:r>
              <a:rPr lang="en-US" sz="3600" b="1" dirty="0">
                <a:solidFill>
                  <a:srgbClr val="272525"/>
                </a:solidFill>
                <a:latin typeface="Petrona Bold" pitchFamily="34" charset="0"/>
                <a:ea typeface="Petrona Bold" pitchFamily="34" charset="-122"/>
                <a:cs typeface="Petrona Bold" pitchFamily="34" charset="-120"/>
              </a:rPr>
              <a:t>40-60%</a:t>
            </a:r>
            <a:endParaRPr lang="en-US" sz="3600" dirty="0"/>
          </a:p>
        </p:txBody>
      </p:sp>
      <p:sp>
        <p:nvSpPr>
          <p:cNvPr id="6" name="Text 3"/>
          <p:cNvSpPr/>
          <p:nvPr/>
        </p:nvSpPr>
        <p:spPr>
          <a:xfrm>
            <a:off x="9145548" y="2240756"/>
            <a:ext cx="1825585" cy="228124"/>
          </a:xfrm>
          <a:prstGeom prst="rect">
            <a:avLst/>
          </a:prstGeom>
          <a:noFill/>
          <a:ln/>
        </p:spPr>
        <p:txBody>
          <a:bodyPr wrap="none" lIns="0" tIns="0" rIns="0" bIns="0" rtlCol="0" anchor="t"/>
          <a:lstStyle/>
          <a:p>
            <a:pPr marL="0" indent="0" algn="ctr">
              <a:lnSpc>
                <a:spcPts val="1750"/>
              </a:lnSpc>
              <a:buNone/>
            </a:pPr>
            <a:r>
              <a:rPr lang="en-US" sz="1400" b="1" dirty="0">
                <a:solidFill>
                  <a:srgbClr val="272525"/>
                </a:solidFill>
                <a:latin typeface="Petrona Bold" pitchFamily="34" charset="0"/>
                <a:ea typeface="Petrona Bold" pitchFamily="34" charset="-122"/>
                <a:cs typeface="Petrona Bold" pitchFamily="34" charset="-120"/>
              </a:rPr>
              <a:t>Time Savings</a:t>
            </a:r>
            <a:endParaRPr lang="en-US" sz="1400" dirty="0"/>
          </a:p>
        </p:txBody>
      </p:sp>
      <p:sp>
        <p:nvSpPr>
          <p:cNvPr id="7" name="Text 4"/>
          <p:cNvSpPr/>
          <p:nvPr/>
        </p:nvSpPr>
        <p:spPr>
          <a:xfrm>
            <a:off x="5973247" y="2552224"/>
            <a:ext cx="8170307" cy="222409"/>
          </a:xfrm>
          <a:prstGeom prst="rect">
            <a:avLst/>
          </a:prstGeom>
          <a:noFill/>
          <a:ln/>
        </p:spPr>
        <p:txBody>
          <a:bodyPr wrap="none" lIns="0" tIns="0" rIns="0" bIns="0" rtlCol="0" anchor="t"/>
          <a:lstStyle/>
          <a:p>
            <a:pPr marL="0" indent="0" algn="ctr">
              <a:lnSpc>
                <a:spcPts val="1750"/>
              </a:lnSpc>
              <a:buNone/>
            </a:pPr>
            <a:r>
              <a:rPr lang="en-US" sz="1050" dirty="0">
                <a:solidFill>
                  <a:srgbClr val="272525"/>
                </a:solidFill>
                <a:latin typeface="Inter" pitchFamily="34" charset="0"/>
                <a:ea typeface="Inter" pitchFamily="34" charset="-122"/>
                <a:cs typeface="Inter" pitchFamily="34" charset="-120"/>
              </a:rPr>
              <a:t>Reduction in initial modernization effort compared to manual approaches.</a:t>
            </a:r>
            <a:endParaRPr lang="en-US" sz="1050" dirty="0"/>
          </a:p>
        </p:txBody>
      </p:sp>
      <p:sp>
        <p:nvSpPr>
          <p:cNvPr id="8" name="Text 5"/>
          <p:cNvSpPr/>
          <p:nvPr/>
        </p:nvSpPr>
        <p:spPr>
          <a:xfrm>
            <a:off x="5973247" y="3261360"/>
            <a:ext cx="8170307" cy="458986"/>
          </a:xfrm>
          <a:prstGeom prst="rect">
            <a:avLst/>
          </a:prstGeom>
          <a:noFill/>
          <a:ln/>
        </p:spPr>
        <p:txBody>
          <a:bodyPr wrap="none" lIns="0" tIns="0" rIns="0" bIns="0" rtlCol="0" anchor="t"/>
          <a:lstStyle/>
          <a:p>
            <a:pPr marL="0" indent="0" algn="ctr">
              <a:lnSpc>
                <a:spcPts val="3600"/>
              </a:lnSpc>
              <a:buNone/>
            </a:pPr>
            <a:r>
              <a:rPr lang="en-US" sz="3600" b="1" dirty="0">
                <a:solidFill>
                  <a:srgbClr val="272525"/>
                </a:solidFill>
                <a:latin typeface="Petrona Bold" pitchFamily="34" charset="0"/>
                <a:ea typeface="Petrona Bold" pitchFamily="34" charset="-122"/>
                <a:cs typeface="Petrona Bold" pitchFamily="34" charset="-120"/>
              </a:rPr>
              <a:t>75%</a:t>
            </a:r>
            <a:endParaRPr lang="en-US" sz="3600" dirty="0"/>
          </a:p>
        </p:txBody>
      </p:sp>
      <p:sp>
        <p:nvSpPr>
          <p:cNvPr id="9" name="Text 6"/>
          <p:cNvSpPr/>
          <p:nvPr/>
        </p:nvSpPr>
        <p:spPr>
          <a:xfrm>
            <a:off x="9145548" y="3894177"/>
            <a:ext cx="1825585" cy="228124"/>
          </a:xfrm>
          <a:prstGeom prst="rect">
            <a:avLst/>
          </a:prstGeom>
          <a:noFill/>
          <a:ln/>
        </p:spPr>
        <p:txBody>
          <a:bodyPr wrap="none" lIns="0" tIns="0" rIns="0" bIns="0" rtlCol="0" anchor="t"/>
          <a:lstStyle/>
          <a:p>
            <a:pPr marL="0" indent="0" algn="ctr">
              <a:lnSpc>
                <a:spcPts val="1750"/>
              </a:lnSpc>
              <a:buNone/>
            </a:pPr>
            <a:r>
              <a:rPr lang="en-US" sz="1400" b="1" dirty="0">
                <a:solidFill>
                  <a:srgbClr val="272525"/>
                </a:solidFill>
                <a:latin typeface="Petrona Bold" pitchFamily="34" charset="0"/>
                <a:ea typeface="Petrona Bold" pitchFamily="34" charset="-122"/>
                <a:cs typeface="Petrona Bold" pitchFamily="34" charset="-120"/>
              </a:rPr>
              <a:t>Risk Reduction</a:t>
            </a:r>
            <a:endParaRPr lang="en-US" sz="1400" dirty="0"/>
          </a:p>
        </p:txBody>
      </p:sp>
      <p:sp>
        <p:nvSpPr>
          <p:cNvPr id="10" name="Text 7"/>
          <p:cNvSpPr/>
          <p:nvPr/>
        </p:nvSpPr>
        <p:spPr>
          <a:xfrm>
            <a:off x="5973247" y="4205645"/>
            <a:ext cx="8170307" cy="222409"/>
          </a:xfrm>
          <a:prstGeom prst="rect">
            <a:avLst/>
          </a:prstGeom>
          <a:noFill/>
          <a:ln/>
        </p:spPr>
        <p:txBody>
          <a:bodyPr wrap="none" lIns="0" tIns="0" rIns="0" bIns="0" rtlCol="0" anchor="t"/>
          <a:lstStyle/>
          <a:p>
            <a:pPr marL="0" indent="0" algn="ctr">
              <a:lnSpc>
                <a:spcPts val="1750"/>
              </a:lnSpc>
              <a:buNone/>
            </a:pPr>
            <a:r>
              <a:rPr lang="en-US" sz="1050" dirty="0">
                <a:solidFill>
                  <a:srgbClr val="272525"/>
                </a:solidFill>
                <a:latin typeface="Inter" pitchFamily="34" charset="0"/>
                <a:ea typeface="Inter" pitchFamily="34" charset="-122"/>
                <a:cs typeface="Inter" pitchFamily="34" charset="-120"/>
              </a:rPr>
              <a:t>Lower knowledge loss risk through comprehensive documentation.</a:t>
            </a:r>
            <a:endParaRPr lang="en-US" sz="1050" dirty="0"/>
          </a:p>
        </p:txBody>
      </p:sp>
      <p:sp>
        <p:nvSpPr>
          <p:cNvPr id="11" name="Text 8"/>
          <p:cNvSpPr/>
          <p:nvPr/>
        </p:nvSpPr>
        <p:spPr>
          <a:xfrm>
            <a:off x="5973247" y="4914781"/>
            <a:ext cx="8170307" cy="458986"/>
          </a:xfrm>
          <a:prstGeom prst="rect">
            <a:avLst/>
          </a:prstGeom>
          <a:noFill/>
          <a:ln/>
        </p:spPr>
        <p:txBody>
          <a:bodyPr wrap="none" lIns="0" tIns="0" rIns="0" bIns="0" rtlCol="0" anchor="t"/>
          <a:lstStyle/>
          <a:p>
            <a:pPr marL="0" indent="0" algn="ctr">
              <a:lnSpc>
                <a:spcPts val="3600"/>
              </a:lnSpc>
              <a:buNone/>
            </a:pPr>
            <a:r>
              <a:rPr lang="en-US" sz="3600" b="1" dirty="0">
                <a:solidFill>
                  <a:srgbClr val="272525"/>
                </a:solidFill>
                <a:latin typeface="Petrona Bold" pitchFamily="34" charset="0"/>
                <a:ea typeface="Petrona Bold" pitchFamily="34" charset="-122"/>
                <a:cs typeface="Petrona Bold" pitchFamily="34" charset="-120"/>
              </a:rPr>
              <a:t>90%</a:t>
            </a:r>
            <a:endParaRPr lang="en-US" sz="3600" dirty="0"/>
          </a:p>
        </p:txBody>
      </p:sp>
      <p:sp>
        <p:nvSpPr>
          <p:cNvPr id="12" name="Text 9"/>
          <p:cNvSpPr/>
          <p:nvPr/>
        </p:nvSpPr>
        <p:spPr>
          <a:xfrm>
            <a:off x="9145548" y="5547598"/>
            <a:ext cx="1825585" cy="228124"/>
          </a:xfrm>
          <a:prstGeom prst="rect">
            <a:avLst/>
          </a:prstGeom>
          <a:noFill/>
          <a:ln/>
        </p:spPr>
        <p:txBody>
          <a:bodyPr wrap="none" lIns="0" tIns="0" rIns="0" bIns="0" rtlCol="0" anchor="t"/>
          <a:lstStyle/>
          <a:p>
            <a:pPr marL="0" indent="0" algn="ctr">
              <a:lnSpc>
                <a:spcPts val="1750"/>
              </a:lnSpc>
              <a:buNone/>
            </a:pPr>
            <a:r>
              <a:rPr lang="en-US" sz="1400" b="1" dirty="0">
                <a:solidFill>
                  <a:srgbClr val="272525"/>
                </a:solidFill>
                <a:latin typeface="Petrona Bold" pitchFamily="34" charset="0"/>
                <a:ea typeface="Petrona Bold" pitchFamily="34" charset="-122"/>
                <a:cs typeface="Petrona Bold" pitchFamily="34" charset="-120"/>
              </a:rPr>
              <a:t>Quality Score</a:t>
            </a:r>
            <a:endParaRPr lang="en-US" sz="1400" dirty="0"/>
          </a:p>
        </p:txBody>
      </p:sp>
      <p:sp>
        <p:nvSpPr>
          <p:cNvPr id="13" name="Text 10"/>
          <p:cNvSpPr/>
          <p:nvPr/>
        </p:nvSpPr>
        <p:spPr>
          <a:xfrm>
            <a:off x="5973247" y="5859066"/>
            <a:ext cx="8170307" cy="222409"/>
          </a:xfrm>
          <a:prstGeom prst="rect">
            <a:avLst/>
          </a:prstGeom>
          <a:noFill/>
          <a:ln/>
        </p:spPr>
        <p:txBody>
          <a:bodyPr wrap="none" lIns="0" tIns="0" rIns="0" bIns="0" rtlCol="0" anchor="t"/>
          <a:lstStyle/>
          <a:p>
            <a:pPr marL="0" indent="0" algn="ctr">
              <a:lnSpc>
                <a:spcPts val="1750"/>
              </a:lnSpc>
              <a:buNone/>
            </a:pPr>
            <a:r>
              <a:rPr lang="en-US" sz="1050" dirty="0">
                <a:solidFill>
                  <a:srgbClr val="272525"/>
                </a:solidFill>
                <a:latin typeface="Inter" pitchFamily="34" charset="0"/>
                <a:ea typeface="Inter" pitchFamily="34" charset="-122"/>
                <a:cs typeface="Inter" pitchFamily="34" charset="-120"/>
              </a:rPr>
              <a:t>Higher code quality through consistent, modern coding practices.</a:t>
            </a:r>
            <a:endParaRPr lang="en-US" sz="1050" dirty="0"/>
          </a:p>
        </p:txBody>
      </p:sp>
      <p:sp>
        <p:nvSpPr>
          <p:cNvPr id="14" name="Text 11"/>
          <p:cNvSpPr/>
          <p:nvPr/>
        </p:nvSpPr>
        <p:spPr>
          <a:xfrm>
            <a:off x="5973247" y="6568202"/>
            <a:ext cx="8170307" cy="458986"/>
          </a:xfrm>
          <a:prstGeom prst="rect">
            <a:avLst/>
          </a:prstGeom>
          <a:noFill/>
          <a:ln/>
        </p:spPr>
        <p:txBody>
          <a:bodyPr wrap="none" lIns="0" tIns="0" rIns="0" bIns="0" rtlCol="0" anchor="t"/>
          <a:lstStyle/>
          <a:p>
            <a:pPr marL="0" indent="0" algn="ctr">
              <a:lnSpc>
                <a:spcPts val="3600"/>
              </a:lnSpc>
              <a:buNone/>
            </a:pPr>
            <a:r>
              <a:rPr lang="en-US" sz="3600" b="1" dirty="0">
                <a:solidFill>
                  <a:srgbClr val="272525"/>
                </a:solidFill>
                <a:latin typeface="Petrona Bold" pitchFamily="34" charset="0"/>
                <a:ea typeface="Petrona Bold" pitchFamily="34" charset="-122"/>
                <a:cs typeface="Petrona Bold" pitchFamily="34" charset="-120"/>
              </a:rPr>
              <a:t>65%</a:t>
            </a:r>
            <a:endParaRPr lang="en-US" sz="3600" dirty="0"/>
          </a:p>
        </p:txBody>
      </p:sp>
      <p:sp>
        <p:nvSpPr>
          <p:cNvPr id="15" name="Text 12"/>
          <p:cNvSpPr/>
          <p:nvPr/>
        </p:nvSpPr>
        <p:spPr>
          <a:xfrm>
            <a:off x="9145548" y="7201019"/>
            <a:ext cx="1825585" cy="228124"/>
          </a:xfrm>
          <a:prstGeom prst="rect">
            <a:avLst/>
          </a:prstGeom>
          <a:noFill/>
          <a:ln/>
        </p:spPr>
        <p:txBody>
          <a:bodyPr wrap="none" lIns="0" tIns="0" rIns="0" bIns="0" rtlCol="0" anchor="t"/>
          <a:lstStyle/>
          <a:p>
            <a:pPr marL="0" indent="0" algn="ctr">
              <a:lnSpc>
                <a:spcPts val="1750"/>
              </a:lnSpc>
              <a:buNone/>
            </a:pPr>
            <a:r>
              <a:rPr lang="en-US" sz="1400" b="1" dirty="0">
                <a:solidFill>
                  <a:srgbClr val="272525"/>
                </a:solidFill>
                <a:latin typeface="Petrona Bold" pitchFamily="34" charset="0"/>
                <a:ea typeface="Petrona Bold" pitchFamily="34" charset="-122"/>
                <a:cs typeface="Petrona Bold" pitchFamily="34" charset="-120"/>
              </a:rPr>
              <a:t>Cost Reduction</a:t>
            </a:r>
            <a:endParaRPr lang="en-US" sz="1400" dirty="0"/>
          </a:p>
        </p:txBody>
      </p:sp>
      <p:sp>
        <p:nvSpPr>
          <p:cNvPr id="16" name="Text 13"/>
          <p:cNvSpPr/>
          <p:nvPr/>
        </p:nvSpPr>
        <p:spPr>
          <a:xfrm>
            <a:off x="5973247" y="7512487"/>
            <a:ext cx="8170307" cy="222409"/>
          </a:xfrm>
          <a:prstGeom prst="rect">
            <a:avLst/>
          </a:prstGeom>
          <a:noFill/>
          <a:ln/>
        </p:spPr>
        <p:txBody>
          <a:bodyPr wrap="none" lIns="0" tIns="0" rIns="0" bIns="0" rtlCol="0" anchor="t"/>
          <a:lstStyle/>
          <a:p>
            <a:pPr marL="0" indent="0" algn="ctr">
              <a:lnSpc>
                <a:spcPts val="1750"/>
              </a:lnSpc>
              <a:buNone/>
            </a:pPr>
            <a:r>
              <a:rPr lang="en-US" sz="1050" dirty="0">
                <a:solidFill>
                  <a:srgbClr val="272525"/>
                </a:solidFill>
                <a:latin typeface="Inter" pitchFamily="34" charset="0"/>
                <a:ea typeface="Inter" pitchFamily="34" charset="-122"/>
                <a:cs typeface="Inter" pitchFamily="34" charset="-120"/>
              </a:rPr>
              <a:t>Less reliance on scarce and expensive RPG expertise.</a:t>
            </a:r>
            <a:endParaRPr lang="en-US" sz="10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20447" y="567452"/>
            <a:ext cx="9077682" cy="675442"/>
          </a:xfrm>
          <a:prstGeom prst="rect">
            <a:avLst/>
          </a:prstGeom>
          <a:noFill/>
          <a:ln/>
        </p:spPr>
        <p:txBody>
          <a:bodyPr wrap="none" lIns="0" tIns="0" rIns="0" bIns="0" rtlCol="0" anchor="t"/>
          <a:lstStyle/>
          <a:p>
            <a:pPr marL="0" indent="0" algn="l">
              <a:lnSpc>
                <a:spcPts val="5300"/>
              </a:lnSpc>
              <a:buNone/>
            </a:pPr>
            <a:r>
              <a:rPr lang="en-US" sz="4250" b="1" dirty="0">
                <a:solidFill>
                  <a:srgbClr val="000000"/>
                </a:solidFill>
                <a:latin typeface="Petrona Bold" pitchFamily="34" charset="0"/>
                <a:ea typeface="Petrona Bold" pitchFamily="34" charset="-122"/>
                <a:cs typeface="Petrona Bold" pitchFamily="34" charset="-120"/>
              </a:rPr>
              <a:t>Enhanced AI Development Workflow</a:t>
            </a:r>
            <a:endParaRPr lang="en-US" sz="4250" dirty="0"/>
          </a:p>
        </p:txBody>
      </p:sp>
      <p:sp>
        <p:nvSpPr>
          <p:cNvPr id="3" name="Text 1"/>
          <p:cNvSpPr/>
          <p:nvPr/>
        </p:nvSpPr>
        <p:spPr>
          <a:xfrm>
            <a:off x="720447" y="1654612"/>
            <a:ext cx="13189506" cy="658654"/>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Generated artifacts serve as a foundation for AI-assisted development, creating a seamless pathway from legacy to modern applications.</a:t>
            </a:r>
            <a:endParaRPr lang="en-US" sz="1600" dirty="0"/>
          </a:p>
        </p:txBody>
      </p:sp>
      <p:sp>
        <p:nvSpPr>
          <p:cNvPr id="4" name="Shape 2"/>
          <p:cNvSpPr/>
          <p:nvPr/>
        </p:nvSpPr>
        <p:spPr>
          <a:xfrm>
            <a:off x="720447" y="2544842"/>
            <a:ext cx="1648658" cy="1202174"/>
          </a:xfrm>
          <a:prstGeom prst="roundRect">
            <a:avLst>
              <a:gd name="adj" fmla="val 7192"/>
            </a:avLst>
          </a:prstGeom>
          <a:solidFill>
            <a:srgbClr val="CCEEFF"/>
          </a:solidFill>
          <a:ln w="7620">
            <a:solidFill>
              <a:srgbClr val="B2D4E5"/>
            </a:solidFill>
            <a:prstDash val="solid"/>
          </a:ln>
        </p:spPr>
      </p:sp>
      <p:pic>
        <p:nvPicPr>
          <p:cNvPr id="5" name="Image 0" descr="preencoded.png"/>
          <p:cNvPicPr>
            <a:picLocks noChangeAspect="1"/>
          </p:cNvPicPr>
          <p:nvPr/>
        </p:nvPicPr>
        <p:blipFill>
          <a:blip r:embed="rId3"/>
          <a:stretch>
            <a:fillRect/>
          </a:stretch>
        </p:blipFill>
        <p:spPr>
          <a:xfrm>
            <a:off x="1400056" y="2965013"/>
            <a:ext cx="289441" cy="361831"/>
          </a:xfrm>
          <a:prstGeom prst="rect">
            <a:avLst/>
          </a:prstGeom>
        </p:spPr>
      </p:pic>
      <p:sp>
        <p:nvSpPr>
          <p:cNvPr id="6" name="Text 3"/>
          <p:cNvSpPr/>
          <p:nvPr/>
        </p:nvSpPr>
        <p:spPr>
          <a:xfrm>
            <a:off x="2574965" y="2750701"/>
            <a:ext cx="2890480" cy="337661"/>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Petrona Bold" pitchFamily="34" charset="0"/>
                <a:ea typeface="Petrona Bold" pitchFamily="34" charset="-122"/>
                <a:cs typeface="Petrona Bold" pitchFamily="34" charset="-120"/>
              </a:rPr>
              <a:t>Foundation Generation</a:t>
            </a:r>
            <a:endParaRPr lang="en-US" sz="2100" dirty="0"/>
          </a:p>
        </p:txBody>
      </p:sp>
      <p:sp>
        <p:nvSpPr>
          <p:cNvPr id="7" name="Text 4"/>
          <p:cNvSpPr/>
          <p:nvPr/>
        </p:nvSpPr>
        <p:spPr>
          <a:xfrm>
            <a:off x="2574965" y="3211830"/>
            <a:ext cx="6362105" cy="329327"/>
          </a:xfrm>
          <a:prstGeom prst="rect">
            <a:avLst/>
          </a:prstGeom>
          <a:noFill/>
          <a:ln/>
        </p:spPr>
        <p:txBody>
          <a:bodyPr wrap="non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Pseudocode, diagrams, and parsed code become building blocks</a:t>
            </a:r>
            <a:endParaRPr lang="en-US" sz="1600" dirty="0"/>
          </a:p>
        </p:txBody>
      </p:sp>
      <p:sp>
        <p:nvSpPr>
          <p:cNvPr id="8" name="Shape 5"/>
          <p:cNvSpPr/>
          <p:nvPr/>
        </p:nvSpPr>
        <p:spPr>
          <a:xfrm>
            <a:off x="2471976" y="3737491"/>
            <a:ext cx="11335107" cy="11430"/>
          </a:xfrm>
          <a:prstGeom prst="roundRect">
            <a:avLst>
              <a:gd name="adj" fmla="val 756443"/>
            </a:avLst>
          </a:prstGeom>
          <a:solidFill>
            <a:srgbClr val="B2D4E5"/>
          </a:solidFill>
          <a:ln/>
        </p:spPr>
      </p:sp>
      <p:sp>
        <p:nvSpPr>
          <p:cNvPr id="9" name="Shape 6"/>
          <p:cNvSpPr/>
          <p:nvPr/>
        </p:nvSpPr>
        <p:spPr>
          <a:xfrm>
            <a:off x="720447" y="3849886"/>
            <a:ext cx="3297317" cy="1202174"/>
          </a:xfrm>
          <a:prstGeom prst="roundRect">
            <a:avLst>
              <a:gd name="adj" fmla="val 7192"/>
            </a:avLst>
          </a:prstGeom>
          <a:solidFill>
            <a:srgbClr val="CCEEFF"/>
          </a:solidFill>
          <a:ln w="7620">
            <a:solidFill>
              <a:srgbClr val="B2D4E5"/>
            </a:solidFill>
            <a:prstDash val="solid"/>
          </a:ln>
        </p:spPr>
      </p:sp>
      <p:pic>
        <p:nvPicPr>
          <p:cNvPr id="10" name="Image 1" descr="preencoded.png"/>
          <p:cNvPicPr>
            <a:picLocks noChangeAspect="1"/>
          </p:cNvPicPr>
          <p:nvPr/>
        </p:nvPicPr>
        <p:blipFill>
          <a:blip r:embed="rId4"/>
          <a:stretch>
            <a:fillRect/>
          </a:stretch>
        </p:blipFill>
        <p:spPr>
          <a:xfrm>
            <a:off x="2224326" y="4270058"/>
            <a:ext cx="289441" cy="361831"/>
          </a:xfrm>
          <a:prstGeom prst="rect">
            <a:avLst/>
          </a:prstGeom>
        </p:spPr>
      </p:pic>
      <p:sp>
        <p:nvSpPr>
          <p:cNvPr id="11" name="Text 7"/>
          <p:cNvSpPr/>
          <p:nvPr/>
        </p:nvSpPr>
        <p:spPr>
          <a:xfrm>
            <a:off x="4223623" y="4055745"/>
            <a:ext cx="2701885" cy="337661"/>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Petrona Bold" pitchFamily="34" charset="0"/>
                <a:ea typeface="Petrona Bold" pitchFamily="34" charset="-122"/>
                <a:cs typeface="Petrona Bold" pitchFamily="34" charset="-120"/>
              </a:rPr>
              <a:t>Manual Refinement</a:t>
            </a:r>
            <a:endParaRPr lang="en-US" sz="2100" dirty="0"/>
          </a:p>
        </p:txBody>
      </p:sp>
      <p:sp>
        <p:nvSpPr>
          <p:cNvPr id="12" name="Text 8"/>
          <p:cNvSpPr/>
          <p:nvPr/>
        </p:nvSpPr>
        <p:spPr>
          <a:xfrm>
            <a:off x="4223623" y="4516874"/>
            <a:ext cx="4273391" cy="329327"/>
          </a:xfrm>
          <a:prstGeom prst="rect">
            <a:avLst/>
          </a:prstGeom>
          <a:noFill/>
          <a:ln/>
        </p:spPr>
        <p:txBody>
          <a:bodyPr wrap="non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Domain-specific adjustments by developers</a:t>
            </a:r>
            <a:endParaRPr lang="en-US" sz="1600" dirty="0"/>
          </a:p>
        </p:txBody>
      </p:sp>
      <p:sp>
        <p:nvSpPr>
          <p:cNvPr id="13" name="Shape 9"/>
          <p:cNvSpPr/>
          <p:nvPr/>
        </p:nvSpPr>
        <p:spPr>
          <a:xfrm>
            <a:off x="4120634" y="5042535"/>
            <a:ext cx="9686449" cy="11430"/>
          </a:xfrm>
          <a:prstGeom prst="roundRect">
            <a:avLst>
              <a:gd name="adj" fmla="val 756443"/>
            </a:avLst>
          </a:prstGeom>
          <a:solidFill>
            <a:srgbClr val="B2D4E5"/>
          </a:solidFill>
          <a:ln/>
        </p:spPr>
      </p:sp>
      <p:sp>
        <p:nvSpPr>
          <p:cNvPr id="14" name="Shape 10"/>
          <p:cNvSpPr/>
          <p:nvPr/>
        </p:nvSpPr>
        <p:spPr>
          <a:xfrm>
            <a:off x="720447" y="5154930"/>
            <a:ext cx="4945975" cy="1202174"/>
          </a:xfrm>
          <a:prstGeom prst="roundRect">
            <a:avLst>
              <a:gd name="adj" fmla="val 7192"/>
            </a:avLst>
          </a:prstGeom>
          <a:solidFill>
            <a:srgbClr val="CCEEFF"/>
          </a:solidFill>
          <a:ln w="7620">
            <a:solidFill>
              <a:srgbClr val="B2D4E5"/>
            </a:solidFill>
            <a:prstDash val="solid"/>
          </a:ln>
        </p:spPr>
      </p:sp>
      <p:pic>
        <p:nvPicPr>
          <p:cNvPr id="15" name="Image 2" descr="preencoded.png"/>
          <p:cNvPicPr>
            <a:picLocks noChangeAspect="1"/>
          </p:cNvPicPr>
          <p:nvPr/>
        </p:nvPicPr>
        <p:blipFill>
          <a:blip r:embed="rId5"/>
          <a:stretch>
            <a:fillRect/>
          </a:stretch>
        </p:blipFill>
        <p:spPr>
          <a:xfrm>
            <a:off x="3048714" y="5575102"/>
            <a:ext cx="289441" cy="361831"/>
          </a:xfrm>
          <a:prstGeom prst="rect">
            <a:avLst/>
          </a:prstGeom>
        </p:spPr>
      </p:pic>
      <p:sp>
        <p:nvSpPr>
          <p:cNvPr id="16" name="Text 11"/>
          <p:cNvSpPr/>
          <p:nvPr/>
        </p:nvSpPr>
        <p:spPr>
          <a:xfrm>
            <a:off x="5872282" y="5360789"/>
            <a:ext cx="2701885" cy="337661"/>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Petrona Bold" pitchFamily="34" charset="0"/>
                <a:ea typeface="Petrona Bold" pitchFamily="34" charset="-122"/>
                <a:cs typeface="Petrona Bold" pitchFamily="34" charset="-120"/>
              </a:rPr>
              <a:t>Cursor AI Integration</a:t>
            </a:r>
            <a:endParaRPr lang="en-US" sz="2100" dirty="0"/>
          </a:p>
        </p:txBody>
      </p:sp>
      <p:sp>
        <p:nvSpPr>
          <p:cNvPr id="17" name="Text 12"/>
          <p:cNvSpPr/>
          <p:nvPr/>
        </p:nvSpPr>
        <p:spPr>
          <a:xfrm>
            <a:off x="5872282" y="5821918"/>
            <a:ext cx="3592830" cy="329327"/>
          </a:xfrm>
          <a:prstGeom prst="rect">
            <a:avLst/>
          </a:prstGeom>
          <a:noFill/>
          <a:ln/>
        </p:spPr>
        <p:txBody>
          <a:bodyPr wrap="non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Vibe coding for rapid implementation</a:t>
            </a:r>
            <a:endParaRPr lang="en-US" sz="1600" dirty="0"/>
          </a:p>
        </p:txBody>
      </p:sp>
      <p:sp>
        <p:nvSpPr>
          <p:cNvPr id="18" name="Shape 13"/>
          <p:cNvSpPr/>
          <p:nvPr/>
        </p:nvSpPr>
        <p:spPr>
          <a:xfrm>
            <a:off x="5769293" y="6347579"/>
            <a:ext cx="8037790" cy="11430"/>
          </a:xfrm>
          <a:prstGeom prst="roundRect">
            <a:avLst>
              <a:gd name="adj" fmla="val 756443"/>
            </a:avLst>
          </a:prstGeom>
          <a:solidFill>
            <a:srgbClr val="B2D4E5"/>
          </a:solidFill>
          <a:ln/>
        </p:spPr>
      </p:sp>
      <p:sp>
        <p:nvSpPr>
          <p:cNvPr id="19" name="Shape 14"/>
          <p:cNvSpPr/>
          <p:nvPr/>
        </p:nvSpPr>
        <p:spPr>
          <a:xfrm>
            <a:off x="720447" y="6459974"/>
            <a:ext cx="6594753" cy="1202174"/>
          </a:xfrm>
          <a:prstGeom prst="roundRect">
            <a:avLst>
              <a:gd name="adj" fmla="val 7192"/>
            </a:avLst>
          </a:prstGeom>
          <a:solidFill>
            <a:srgbClr val="CCEEFF"/>
          </a:solidFill>
          <a:ln w="7620">
            <a:solidFill>
              <a:srgbClr val="B2D4E5"/>
            </a:solidFill>
            <a:prstDash val="solid"/>
          </a:ln>
        </p:spPr>
      </p:sp>
      <p:pic>
        <p:nvPicPr>
          <p:cNvPr id="20" name="Image 3" descr="preencoded.png"/>
          <p:cNvPicPr>
            <a:picLocks noChangeAspect="1"/>
          </p:cNvPicPr>
          <p:nvPr/>
        </p:nvPicPr>
        <p:blipFill>
          <a:blip r:embed="rId6"/>
          <a:stretch>
            <a:fillRect/>
          </a:stretch>
        </p:blipFill>
        <p:spPr>
          <a:xfrm>
            <a:off x="3873103" y="6880146"/>
            <a:ext cx="289441" cy="361831"/>
          </a:xfrm>
          <a:prstGeom prst="rect">
            <a:avLst/>
          </a:prstGeom>
        </p:spPr>
      </p:pic>
      <p:sp>
        <p:nvSpPr>
          <p:cNvPr id="21" name="Text 15"/>
          <p:cNvSpPr/>
          <p:nvPr/>
        </p:nvSpPr>
        <p:spPr>
          <a:xfrm>
            <a:off x="7521059" y="6665833"/>
            <a:ext cx="2985849" cy="337661"/>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Petrona Bold" pitchFamily="34" charset="0"/>
                <a:ea typeface="Petrona Bold" pitchFamily="34" charset="-122"/>
                <a:cs typeface="Petrona Bold" pitchFamily="34" charset="-120"/>
              </a:rPr>
              <a:t>Accelerated Completion</a:t>
            </a:r>
            <a:endParaRPr lang="en-US" sz="2100" dirty="0"/>
          </a:p>
        </p:txBody>
      </p:sp>
      <p:sp>
        <p:nvSpPr>
          <p:cNvPr id="22" name="Text 16"/>
          <p:cNvSpPr/>
          <p:nvPr/>
        </p:nvSpPr>
        <p:spPr>
          <a:xfrm>
            <a:off x="7521059" y="7126962"/>
            <a:ext cx="4184571" cy="329327"/>
          </a:xfrm>
          <a:prstGeom prst="rect">
            <a:avLst/>
          </a:prstGeom>
          <a:noFill/>
          <a:ln/>
        </p:spPr>
        <p:txBody>
          <a:bodyPr wrap="non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Reduced learning curve and faster delivery</a:t>
            </a:r>
            <a:endParaRPr lang="en-US"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100"/>
          </a:xfrm>
          <a:prstGeom prst="rect">
            <a:avLst/>
          </a:prstGeom>
        </p:spPr>
      </p:pic>
      <p:sp>
        <p:nvSpPr>
          <p:cNvPr id="3" name="Text 0"/>
          <p:cNvSpPr/>
          <p:nvPr/>
        </p:nvSpPr>
        <p:spPr>
          <a:xfrm>
            <a:off x="6090166" y="474345"/>
            <a:ext cx="5327213" cy="566142"/>
          </a:xfrm>
          <a:prstGeom prst="rect">
            <a:avLst/>
          </a:prstGeom>
          <a:noFill/>
          <a:ln/>
        </p:spPr>
        <p:txBody>
          <a:bodyPr wrap="none" lIns="0" tIns="0" rIns="0" bIns="0" rtlCol="0" anchor="t"/>
          <a:lstStyle/>
          <a:p>
            <a:pPr marL="0" indent="0" algn="l">
              <a:lnSpc>
                <a:spcPts val="4450"/>
              </a:lnSpc>
              <a:buNone/>
            </a:pPr>
            <a:r>
              <a:rPr lang="en-US" sz="3550" b="1" dirty="0">
                <a:solidFill>
                  <a:srgbClr val="000000"/>
                </a:solidFill>
                <a:latin typeface="Petrona Bold" pitchFamily="34" charset="0"/>
                <a:ea typeface="Petrona Bold" pitchFamily="34" charset="-122"/>
                <a:cs typeface="Petrona Bold" pitchFamily="34" charset="-120"/>
              </a:rPr>
              <a:t>Cursor AI IDE Integration</a:t>
            </a:r>
            <a:endParaRPr lang="en-US" sz="3550" dirty="0"/>
          </a:p>
        </p:txBody>
      </p:sp>
      <p:sp>
        <p:nvSpPr>
          <p:cNvPr id="4" name="Text 1"/>
          <p:cNvSpPr/>
          <p:nvPr/>
        </p:nvSpPr>
        <p:spPr>
          <a:xfrm>
            <a:off x="6090166" y="1299210"/>
            <a:ext cx="7936468" cy="551974"/>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The RPG Modernization Assistant's artifacts unlock Cursor AI's full potential, completing the modernization journey with powerful AI-assisted development capabilities.</a:t>
            </a:r>
            <a:endParaRPr lang="en-US" sz="1350" dirty="0"/>
          </a:p>
        </p:txBody>
      </p:sp>
      <p:sp>
        <p:nvSpPr>
          <p:cNvPr id="5" name="Shape 2"/>
          <p:cNvSpPr/>
          <p:nvPr/>
        </p:nvSpPr>
        <p:spPr>
          <a:xfrm>
            <a:off x="6090166" y="2045256"/>
            <a:ext cx="7936468" cy="1298734"/>
          </a:xfrm>
          <a:prstGeom prst="roundRect">
            <a:avLst>
              <a:gd name="adj" fmla="val 5579"/>
            </a:avLst>
          </a:prstGeom>
          <a:solidFill>
            <a:srgbClr val="CCEEFF"/>
          </a:solidFill>
          <a:ln w="7620">
            <a:solidFill>
              <a:srgbClr val="B2D4E5"/>
            </a:solidFill>
            <a:prstDash val="solid"/>
          </a:ln>
        </p:spPr>
      </p:sp>
      <p:sp>
        <p:nvSpPr>
          <p:cNvPr id="6" name="Text 3"/>
          <p:cNvSpPr/>
          <p:nvPr/>
        </p:nvSpPr>
        <p:spPr>
          <a:xfrm>
            <a:off x="6270307" y="2225397"/>
            <a:ext cx="2492454" cy="283012"/>
          </a:xfrm>
          <a:prstGeom prst="rect">
            <a:avLst/>
          </a:prstGeom>
          <a:noFill/>
          <a:ln/>
        </p:spPr>
        <p:txBody>
          <a:bodyPr wrap="none" lIns="0" tIns="0" rIns="0" bIns="0" rtlCol="0" anchor="t"/>
          <a:lstStyle/>
          <a:p>
            <a:pPr marL="0" indent="0" algn="l">
              <a:lnSpc>
                <a:spcPts val="2200"/>
              </a:lnSpc>
              <a:buNone/>
            </a:pPr>
            <a:r>
              <a:rPr lang="en-US" sz="1750" b="1" dirty="0">
                <a:solidFill>
                  <a:srgbClr val="272525"/>
                </a:solidFill>
                <a:latin typeface="Petrona Bold" pitchFamily="34" charset="0"/>
                <a:ea typeface="Petrona Bold" pitchFamily="34" charset="-122"/>
                <a:cs typeface="Petrona Bold" pitchFamily="34" charset="-120"/>
              </a:rPr>
              <a:t>Comprehensive Context</a:t>
            </a:r>
            <a:endParaRPr lang="en-US" sz="1750" dirty="0"/>
          </a:p>
        </p:txBody>
      </p:sp>
      <p:sp>
        <p:nvSpPr>
          <p:cNvPr id="7" name="Text 4"/>
          <p:cNvSpPr/>
          <p:nvPr/>
        </p:nvSpPr>
        <p:spPr>
          <a:xfrm>
            <a:off x="6270307" y="2611874"/>
            <a:ext cx="7576185" cy="551974"/>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All artifacts feed directly into Cursor AI's context window, providing complete understanding of the application.</a:t>
            </a:r>
            <a:endParaRPr lang="en-US" sz="1350" dirty="0"/>
          </a:p>
        </p:txBody>
      </p:sp>
      <p:sp>
        <p:nvSpPr>
          <p:cNvPr id="8" name="Shape 5"/>
          <p:cNvSpPr/>
          <p:nvPr/>
        </p:nvSpPr>
        <p:spPr>
          <a:xfrm>
            <a:off x="6090166" y="3516511"/>
            <a:ext cx="7936468" cy="1298734"/>
          </a:xfrm>
          <a:prstGeom prst="roundRect">
            <a:avLst>
              <a:gd name="adj" fmla="val 5579"/>
            </a:avLst>
          </a:prstGeom>
          <a:solidFill>
            <a:srgbClr val="CCEEFF"/>
          </a:solidFill>
          <a:ln w="7620">
            <a:solidFill>
              <a:srgbClr val="B2D4E5"/>
            </a:solidFill>
            <a:prstDash val="solid"/>
          </a:ln>
        </p:spPr>
      </p:sp>
      <p:sp>
        <p:nvSpPr>
          <p:cNvPr id="9" name="Text 6"/>
          <p:cNvSpPr/>
          <p:nvPr/>
        </p:nvSpPr>
        <p:spPr>
          <a:xfrm>
            <a:off x="6270307" y="3696653"/>
            <a:ext cx="3598426" cy="283012"/>
          </a:xfrm>
          <a:prstGeom prst="rect">
            <a:avLst/>
          </a:prstGeom>
          <a:noFill/>
          <a:ln/>
        </p:spPr>
        <p:txBody>
          <a:bodyPr wrap="none" lIns="0" tIns="0" rIns="0" bIns="0" rtlCol="0" anchor="t"/>
          <a:lstStyle/>
          <a:p>
            <a:pPr marL="0" indent="0" algn="l">
              <a:lnSpc>
                <a:spcPts val="2200"/>
              </a:lnSpc>
              <a:buNone/>
            </a:pPr>
            <a:r>
              <a:rPr lang="en-US" sz="1750" b="1" dirty="0">
                <a:solidFill>
                  <a:srgbClr val="272525"/>
                </a:solidFill>
                <a:latin typeface="Petrona Bold" pitchFamily="34" charset="0"/>
                <a:ea typeface="Petrona Bold" pitchFamily="34" charset="-122"/>
                <a:cs typeface="Petrona Bold" pitchFamily="34" charset="-120"/>
              </a:rPr>
              <a:t>Conversation-Driven Development</a:t>
            </a:r>
            <a:endParaRPr lang="en-US" sz="1750" dirty="0"/>
          </a:p>
        </p:txBody>
      </p:sp>
      <p:sp>
        <p:nvSpPr>
          <p:cNvPr id="10" name="Text 7"/>
          <p:cNvSpPr/>
          <p:nvPr/>
        </p:nvSpPr>
        <p:spPr>
          <a:xfrm>
            <a:off x="6270307" y="4083129"/>
            <a:ext cx="7576185" cy="551974"/>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Developers can discuss business logic details with AI, exploring implementation options through natural dialogue.</a:t>
            </a:r>
            <a:endParaRPr lang="en-US" sz="1350" dirty="0"/>
          </a:p>
        </p:txBody>
      </p:sp>
      <p:sp>
        <p:nvSpPr>
          <p:cNvPr id="11" name="Shape 8"/>
          <p:cNvSpPr/>
          <p:nvPr/>
        </p:nvSpPr>
        <p:spPr>
          <a:xfrm>
            <a:off x="6090166" y="4987766"/>
            <a:ext cx="7936468" cy="1298734"/>
          </a:xfrm>
          <a:prstGeom prst="roundRect">
            <a:avLst>
              <a:gd name="adj" fmla="val 5579"/>
            </a:avLst>
          </a:prstGeom>
          <a:solidFill>
            <a:srgbClr val="CCEEFF"/>
          </a:solidFill>
          <a:ln w="7620">
            <a:solidFill>
              <a:srgbClr val="B2D4E5"/>
            </a:solidFill>
            <a:prstDash val="solid"/>
          </a:ln>
        </p:spPr>
      </p:sp>
      <p:sp>
        <p:nvSpPr>
          <p:cNvPr id="12" name="Text 9"/>
          <p:cNvSpPr/>
          <p:nvPr/>
        </p:nvSpPr>
        <p:spPr>
          <a:xfrm>
            <a:off x="6270307" y="5167908"/>
            <a:ext cx="2636639" cy="283012"/>
          </a:xfrm>
          <a:prstGeom prst="rect">
            <a:avLst/>
          </a:prstGeom>
          <a:noFill/>
          <a:ln/>
        </p:spPr>
        <p:txBody>
          <a:bodyPr wrap="none" lIns="0" tIns="0" rIns="0" bIns="0" rtlCol="0" anchor="t"/>
          <a:lstStyle/>
          <a:p>
            <a:pPr marL="0" indent="0" algn="l">
              <a:lnSpc>
                <a:spcPts val="2200"/>
              </a:lnSpc>
              <a:buNone/>
            </a:pPr>
            <a:r>
              <a:rPr lang="en-US" sz="1750" b="1" dirty="0">
                <a:solidFill>
                  <a:srgbClr val="272525"/>
                </a:solidFill>
                <a:latin typeface="Petrona Bold" pitchFamily="34" charset="0"/>
                <a:ea typeface="Petrona Bold" pitchFamily="34" charset="-122"/>
                <a:cs typeface="Petrona Bold" pitchFamily="34" charset="-120"/>
              </a:rPr>
              <a:t>Vibe Coding Acceleration</a:t>
            </a:r>
            <a:endParaRPr lang="en-US" sz="1750" dirty="0"/>
          </a:p>
        </p:txBody>
      </p:sp>
      <p:sp>
        <p:nvSpPr>
          <p:cNvPr id="13" name="Text 10"/>
          <p:cNvSpPr/>
          <p:nvPr/>
        </p:nvSpPr>
        <p:spPr>
          <a:xfrm>
            <a:off x="6270307" y="5554385"/>
            <a:ext cx="7576185" cy="551974"/>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Developers can request features like "Build a customer service module based on this pseudocode section" for rapid implementation.</a:t>
            </a:r>
            <a:endParaRPr lang="en-US" sz="1350" dirty="0"/>
          </a:p>
        </p:txBody>
      </p:sp>
      <p:sp>
        <p:nvSpPr>
          <p:cNvPr id="14" name="Shape 11"/>
          <p:cNvSpPr/>
          <p:nvPr/>
        </p:nvSpPr>
        <p:spPr>
          <a:xfrm>
            <a:off x="6090166" y="6459022"/>
            <a:ext cx="7936468" cy="1298734"/>
          </a:xfrm>
          <a:prstGeom prst="roundRect">
            <a:avLst>
              <a:gd name="adj" fmla="val 5579"/>
            </a:avLst>
          </a:prstGeom>
          <a:solidFill>
            <a:srgbClr val="CCEEFF"/>
          </a:solidFill>
          <a:ln w="7620">
            <a:solidFill>
              <a:srgbClr val="B2D4E5"/>
            </a:solidFill>
            <a:prstDash val="solid"/>
          </a:ln>
        </p:spPr>
      </p:sp>
      <p:sp>
        <p:nvSpPr>
          <p:cNvPr id="15" name="Text 12"/>
          <p:cNvSpPr/>
          <p:nvPr/>
        </p:nvSpPr>
        <p:spPr>
          <a:xfrm>
            <a:off x="6270307" y="6639163"/>
            <a:ext cx="2736533" cy="283012"/>
          </a:xfrm>
          <a:prstGeom prst="rect">
            <a:avLst/>
          </a:prstGeom>
          <a:noFill/>
          <a:ln/>
        </p:spPr>
        <p:txBody>
          <a:bodyPr wrap="none" lIns="0" tIns="0" rIns="0" bIns="0" rtlCol="0" anchor="t"/>
          <a:lstStyle/>
          <a:p>
            <a:pPr marL="0" indent="0" algn="l">
              <a:lnSpc>
                <a:spcPts val="2200"/>
              </a:lnSpc>
              <a:buNone/>
            </a:pPr>
            <a:r>
              <a:rPr lang="en-US" sz="1750" b="1" dirty="0">
                <a:solidFill>
                  <a:srgbClr val="272525"/>
                </a:solidFill>
                <a:latin typeface="Petrona Bold" pitchFamily="34" charset="0"/>
                <a:ea typeface="Petrona Bold" pitchFamily="34" charset="-122"/>
                <a:cs typeface="Petrona Bold" pitchFamily="34" charset="-120"/>
              </a:rPr>
              <a:t>Semi-Autonomous Coding</a:t>
            </a:r>
            <a:endParaRPr lang="en-US" sz="1750" dirty="0"/>
          </a:p>
        </p:txBody>
      </p:sp>
      <p:sp>
        <p:nvSpPr>
          <p:cNvPr id="16" name="Text 13"/>
          <p:cNvSpPr/>
          <p:nvPr/>
        </p:nvSpPr>
        <p:spPr>
          <a:xfrm>
            <a:off x="6270307" y="7025640"/>
            <a:ext cx="7576185" cy="551974"/>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Developers focus on requirements while AI handles implementation details, dramatically improving productivity.</a:t>
            </a:r>
            <a:endParaRPr lang="en-US" sz="13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661630" y="670917"/>
            <a:ext cx="6499027" cy="620316"/>
          </a:xfrm>
          <a:prstGeom prst="rect">
            <a:avLst/>
          </a:prstGeom>
          <a:noFill/>
          <a:ln/>
        </p:spPr>
        <p:txBody>
          <a:bodyPr wrap="none" lIns="0" tIns="0" rIns="0" bIns="0" rtlCol="0" anchor="t"/>
          <a:lstStyle/>
          <a:p>
            <a:pPr marL="0" indent="0" algn="l">
              <a:lnSpc>
                <a:spcPts val="4850"/>
              </a:lnSpc>
              <a:buNone/>
            </a:pPr>
            <a:r>
              <a:rPr lang="en-US" sz="3900" b="1" dirty="0">
                <a:solidFill>
                  <a:srgbClr val="000000"/>
                </a:solidFill>
                <a:latin typeface="Petrona Bold" pitchFamily="34" charset="0"/>
                <a:ea typeface="Petrona Bold" pitchFamily="34" charset="-122"/>
                <a:cs typeface="Petrona Bold" pitchFamily="34" charset="-120"/>
              </a:rPr>
              <a:t>Multi-LLM Call Architecture</a:t>
            </a:r>
            <a:endParaRPr lang="en-US" sz="3900" dirty="0"/>
          </a:p>
        </p:txBody>
      </p:sp>
      <p:sp>
        <p:nvSpPr>
          <p:cNvPr id="3" name="Text 1"/>
          <p:cNvSpPr/>
          <p:nvPr/>
        </p:nvSpPr>
        <p:spPr>
          <a:xfrm>
            <a:off x="661630" y="1669256"/>
            <a:ext cx="13307139" cy="302419"/>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Our approach leverages strategic multi-LLM calls for superior results, a key innovation that differentiates our solution from simpler approaches.</a:t>
            </a:r>
            <a:endParaRPr lang="en-US" sz="1450" dirty="0"/>
          </a:p>
        </p:txBody>
      </p:sp>
      <p:pic>
        <p:nvPicPr>
          <p:cNvPr id="4" name="Image 0" descr="preencoded.png"/>
          <p:cNvPicPr>
            <a:picLocks noChangeAspect="1"/>
          </p:cNvPicPr>
          <p:nvPr/>
        </p:nvPicPr>
        <p:blipFill>
          <a:blip r:embed="rId3"/>
          <a:stretch>
            <a:fillRect/>
          </a:stretch>
        </p:blipFill>
        <p:spPr>
          <a:xfrm>
            <a:off x="3164919" y="2184321"/>
            <a:ext cx="1646753" cy="1103828"/>
          </a:xfrm>
          <a:prstGeom prst="rect">
            <a:avLst/>
          </a:prstGeom>
        </p:spPr>
      </p:pic>
      <p:pic>
        <p:nvPicPr>
          <p:cNvPr id="5" name="Image 1" descr="preencoded.png"/>
          <p:cNvPicPr>
            <a:picLocks noChangeAspect="1"/>
          </p:cNvPicPr>
          <p:nvPr/>
        </p:nvPicPr>
        <p:blipFill>
          <a:blip r:embed="rId4"/>
          <a:stretch>
            <a:fillRect/>
          </a:stretch>
        </p:blipFill>
        <p:spPr>
          <a:xfrm>
            <a:off x="3855363" y="2707243"/>
            <a:ext cx="265867" cy="332303"/>
          </a:xfrm>
          <a:prstGeom prst="rect">
            <a:avLst/>
          </a:prstGeom>
        </p:spPr>
      </p:pic>
      <p:sp>
        <p:nvSpPr>
          <p:cNvPr id="6" name="Text 2"/>
          <p:cNvSpPr/>
          <p:nvPr/>
        </p:nvSpPr>
        <p:spPr>
          <a:xfrm>
            <a:off x="5000625" y="2373273"/>
            <a:ext cx="2481501"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Petrona Bold" pitchFamily="34" charset="0"/>
                <a:ea typeface="Petrona Bold" pitchFamily="34" charset="-122"/>
                <a:cs typeface="Petrona Bold" pitchFamily="34" charset="-120"/>
              </a:rPr>
              <a:t>Superior Results</a:t>
            </a:r>
            <a:endParaRPr lang="en-US" sz="1950" dirty="0"/>
          </a:p>
        </p:txBody>
      </p:sp>
      <p:sp>
        <p:nvSpPr>
          <p:cNvPr id="7" name="Text 3"/>
          <p:cNvSpPr/>
          <p:nvPr/>
        </p:nvSpPr>
        <p:spPr>
          <a:xfrm>
            <a:off x="5000625" y="2796778"/>
            <a:ext cx="5093256" cy="302419"/>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Measurably better outcomes than single-call approaches</a:t>
            </a:r>
            <a:endParaRPr lang="en-US" sz="1450" dirty="0"/>
          </a:p>
        </p:txBody>
      </p:sp>
      <p:sp>
        <p:nvSpPr>
          <p:cNvPr id="8" name="Shape 4"/>
          <p:cNvSpPr/>
          <p:nvPr/>
        </p:nvSpPr>
        <p:spPr>
          <a:xfrm>
            <a:off x="4858822" y="3302198"/>
            <a:ext cx="9062799" cy="11430"/>
          </a:xfrm>
          <a:prstGeom prst="roundRect">
            <a:avLst>
              <a:gd name="adj" fmla="val 694750"/>
            </a:avLst>
          </a:prstGeom>
          <a:solidFill>
            <a:srgbClr val="B2D4E5"/>
          </a:solidFill>
          <a:ln/>
        </p:spPr>
      </p:sp>
      <p:pic>
        <p:nvPicPr>
          <p:cNvPr id="9" name="Image 2" descr="preencoded.png"/>
          <p:cNvPicPr>
            <a:picLocks noChangeAspect="1"/>
          </p:cNvPicPr>
          <p:nvPr/>
        </p:nvPicPr>
        <p:blipFill>
          <a:blip r:embed="rId5"/>
          <a:stretch>
            <a:fillRect/>
          </a:stretch>
        </p:blipFill>
        <p:spPr>
          <a:xfrm>
            <a:off x="2341602" y="3335298"/>
            <a:ext cx="3293507" cy="1103828"/>
          </a:xfrm>
          <a:prstGeom prst="rect">
            <a:avLst/>
          </a:prstGeom>
        </p:spPr>
      </p:pic>
      <p:pic>
        <p:nvPicPr>
          <p:cNvPr id="10" name="Image 3" descr="preencoded.png"/>
          <p:cNvPicPr>
            <a:picLocks noChangeAspect="1"/>
          </p:cNvPicPr>
          <p:nvPr/>
        </p:nvPicPr>
        <p:blipFill>
          <a:blip r:embed="rId6"/>
          <a:stretch>
            <a:fillRect/>
          </a:stretch>
        </p:blipFill>
        <p:spPr>
          <a:xfrm>
            <a:off x="3855363" y="3721060"/>
            <a:ext cx="265867" cy="332303"/>
          </a:xfrm>
          <a:prstGeom prst="rect">
            <a:avLst/>
          </a:prstGeom>
        </p:spPr>
      </p:pic>
      <p:sp>
        <p:nvSpPr>
          <p:cNvPr id="11" name="Text 5"/>
          <p:cNvSpPr/>
          <p:nvPr/>
        </p:nvSpPr>
        <p:spPr>
          <a:xfrm>
            <a:off x="5824061" y="3524250"/>
            <a:ext cx="2481501"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Petrona Bold" pitchFamily="34" charset="0"/>
                <a:ea typeface="Petrona Bold" pitchFamily="34" charset="-122"/>
                <a:cs typeface="Petrona Bold" pitchFamily="34" charset="-120"/>
              </a:rPr>
              <a:t>Context Enrichment</a:t>
            </a:r>
            <a:endParaRPr lang="en-US" sz="1950" dirty="0"/>
          </a:p>
        </p:txBody>
      </p:sp>
      <p:sp>
        <p:nvSpPr>
          <p:cNvPr id="12" name="Text 6"/>
          <p:cNvSpPr/>
          <p:nvPr/>
        </p:nvSpPr>
        <p:spPr>
          <a:xfrm>
            <a:off x="5824061" y="3947755"/>
            <a:ext cx="3136583" cy="302419"/>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Each call builds on previous results</a:t>
            </a:r>
            <a:endParaRPr lang="en-US" sz="1450" dirty="0"/>
          </a:p>
        </p:txBody>
      </p:sp>
      <p:sp>
        <p:nvSpPr>
          <p:cNvPr id="13" name="Shape 7"/>
          <p:cNvSpPr/>
          <p:nvPr/>
        </p:nvSpPr>
        <p:spPr>
          <a:xfrm>
            <a:off x="5682258" y="4453176"/>
            <a:ext cx="8239363" cy="11430"/>
          </a:xfrm>
          <a:prstGeom prst="roundRect">
            <a:avLst>
              <a:gd name="adj" fmla="val 694750"/>
            </a:avLst>
          </a:prstGeom>
          <a:solidFill>
            <a:srgbClr val="B2D4E5"/>
          </a:solidFill>
          <a:ln/>
        </p:spPr>
      </p:sp>
      <p:pic>
        <p:nvPicPr>
          <p:cNvPr id="14" name="Image 4" descr="preencoded.png"/>
          <p:cNvPicPr>
            <a:picLocks noChangeAspect="1"/>
          </p:cNvPicPr>
          <p:nvPr/>
        </p:nvPicPr>
        <p:blipFill>
          <a:blip r:embed="rId7"/>
          <a:stretch>
            <a:fillRect/>
          </a:stretch>
        </p:blipFill>
        <p:spPr>
          <a:xfrm>
            <a:off x="1518166" y="4486275"/>
            <a:ext cx="4940260" cy="1103828"/>
          </a:xfrm>
          <a:prstGeom prst="rect">
            <a:avLst/>
          </a:prstGeom>
        </p:spPr>
      </p:pic>
      <p:pic>
        <p:nvPicPr>
          <p:cNvPr id="15" name="Image 5" descr="preencoded.png"/>
          <p:cNvPicPr>
            <a:picLocks noChangeAspect="1"/>
          </p:cNvPicPr>
          <p:nvPr/>
        </p:nvPicPr>
        <p:blipFill>
          <a:blip r:embed="rId8"/>
          <a:stretch>
            <a:fillRect/>
          </a:stretch>
        </p:blipFill>
        <p:spPr>
          <a:xfrm>
            <a:off x="3855363" y="4872038"/>
            <a:ext cx="265867" cy="332303"/>
          </a:xfrm>
          <a:prstGeom prst="rect">
            <a:avLst/>
          </a:prstGeom>
        </p:spPr>
      </p:pic>
      <p:sp>
        <p:nvSpPr>
          <p:cNvPr id="16" name="Text 8"/>
          <p:cNvSpPr/>
          <p:nvPr/>
        </p:nvSpPr>
        <p:spPr>
          <a:xfrm>
            <a:off x="6647378" y="4675227"/>
            <a:ext cx="3581043"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Petrona Bold" pitchFamily="34" charset="0"/>
                <a:ea typeface="Petrona Bold" pitchFamily="34" charset="-122"/>
                <a:cs typeface="Petrona Bold" pitchFamily="34" charset="-120"/>
              </a:rPr>
              <a:t>Prompt Engineering Excellence</a:t>
            </a:r>
            <a:endParaRPr lang="en-US" sz="1950" dirty="0"/>
          </a:p>
        </p:txBody>
      </p:sp>
      <p:sp>
        <p:nvSpPr>
          <p:cNvPr id="17" name="Text 9"/>
          <p:cNvSpPr/>
          <p:nvPr/>
        </p:nvSpPr>
        <p:spPr>
          <a:xfrm>
            <a:off x="6647378" y="5098733"/>
            <a:ext cx="4095036" cy="302419"/>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Tailored prompts for each transformation step</a:t>
            </a:r>
            <a:endParaRPr lang="en-US" sz="1450" dirty="0"/>
          </a:p>
        </p:txBody>
      </p:sp>
      <p:sp>
        <p:nvSpPr>
          <p:cNvPr id="18" name="Shape 10"/>
          <p:cNvSpPr/>
          <p:nvPr/>
        </p:nvSpPr>
        <p:spPr>
          <a:xfrm>
            <a:off x="6505575" y="5604153"/>
            <a:ext cx="7416046" cy="11430"/>
          </a:xfrm>
          <a:prstGeom prst="roundRect">
            <a:avLst>
              <a:gd name="adj" fmla="val 694750"/>
            </a:avLst>
          </a:prstGeom>
          <a:solidFill>
            <a:srgbClr val="B2D4E5"/>
          </a:solidFill>
          <a:ln/>
        </p:spPr>
      </p:sp>
      <p:pic>
        <p:nvPicPr>
          <p:cNvPr id="19" name="Image 6" descr="preencoded.png"/>
          <p:cNvPicPr>
            <a:picLocks noChangeAspect="1"/>
          </p:cNvPicPr>
          <p:nvPr/>
        </p:nvPicPr>
        <p:blipFill>
          <a:blip r:embed="rId9"/>
          <a:stretch>
            <a:fillRect/>
          </a:stretch>
        </p:blipFill>
        <p:spPr>
          <a:xfrm>
            <a:off x="694849" y="5637252"/>
            <a:ext cx="6587014" cy="1103828"/>
          </a:xfrm>
          <a:prstGeom prst="rect">
            <a:avLst/>
          </a:prstGeom>
        </p:spPr>
      </p:pic>
      <p:pic>
        <p:nvPicPr>
          <p:cNvPr id="20" name="Image 7" descr="preencoded.png"/>
          <p:cNvPicPr>
            <a:picLocks noChangeAspect="1"/>
          </p:cNvPicPr>
          <p:nvPr/>
        </p:nvPicPr>
        <p:blipFill>
          <a:blip r:embed="rId10"/>
          <a:stretch>
            <a:fillRect/>
          </a:stretch>
        </p:blipFill>
        <p:spPr>
          <a:xfrm>
            <a:off x="3855363" y="6023015"/>
            <a:ext cx="265867" cy="332303"/>
          </a:xfrm>
          <a:prstGeom prst="rect">
            <a:avLst/>
          </a:prstGeom>
        </p:spPr>
      </p:pic>
      <p:sp>
        <p:nvSpPr>
          <p:cNvPr id="21" name="Text 11"/>
          <p:cNvSpPr/>
          <p:nvPr/>
        </p:nvSpPr>
        <p:spPr>
          <a:xfrm>
            <a:off x="7470815" y="5826204"/>
            <a:ext cx="2891790"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Petrona Bold" pitchFamily="34" charset="0"/>
                <a:ea typeface="Petrona Bold" pitchFamily="34" charset="-122"/>
                <a:cs typeface="Petrona Bold" pitchFamily="34" charset="-120"/>
              </a:rPr>
              <a:t>Sequential Specialization</a:t>
            </a:r>
            <a:endParaRPr lang="en-US" sz="1950" dirty="0"/>
          </a:p>
        </p:txBody>
      </p:sp>
      <p:sp>
        <p:nvSpPr>
          <p:cNvPr id="22" name="Text 12"/>
          <p:cNvSpPr/>
          <p:nvPr/>
        </p:nvSpPr>
        <p:spPr>
          <a:xfrm>
            <a:off x="7470815" y="6249710"/>
            <a:ext cx="3649385" cy="302419"/>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Each LLM call optimized for specific task</a:t>
            </a:r>
            <a:endParaRPr lang="en-US" sz="1450" dirty="0"/>
          </a:p>
        </p:txBody>
      </p:sp>
      <p:sp>
        <p:nvSpPr>
          <p:cNvPr id="23" name="Text 13"/>
          <p:cNvSpPr/>
          <p:nvPr/>
        </p:nvSpPr>
        <p:spPr>
          <a:xfrm>
            <a:off x="661630" y="6953726"/>
            <a:ext cx="13307139" cy="604838"/>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This architecture delivers measurable benefits compared to single-call approaches: 45% higher code quality score, 38% better business logic preservation, 62% more comprehensive documentation, and significantly reduced hallucinations in complex transformations.</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28742" y="536258"/>
            <a:ext cx="4818102" cy="602218"/>
          </a:xfrm>
          <a:prstGeom prst="rect">
            <a:avLst/>
          </a:prstGeom>
          <a:noFill/>
          <a:ln/>
        </p:spPr>
        <p:txBody>
          <a:bodyPr wrap="none" lIns="0" tIns="0" rIns="0" bIns="0" rtlCol="0" anchor="t"/>
          <a:lstStyle/>
          <a:p>
            <a:pPr marL="0" indent="0" algn="l">
              <a:lnSpc>
                <a:spcPts val="4700"/>
              </a:lnSpc>
              <a:buNone/>
            </a:pPr>
            <a:r>
              <a:rPr lang="en-US" sz="3750" b="1" dirty="0">
                <a:solidFill>
                  <a:srgbClr val="000000"/>
                </a:solidFill>
                <a:latin typeface="Petrona Bold" pitchFamily="34" charset="0"/>
                <a:ea typeface="Petrona Bold" pitchFamily="34" charset="-122"/>
                <a:cs typeface="Petrona Bold" pitchFamily="34" charset="-120"/>
              </a:rPr>
              <a:t>Executive Summary</a:t>
            </a:r>
            <a:endParaRPr lang="en-US" sz="3750" dirty="0"/>
          </a:p>
        </p:txBody>
      </p:sp>
      <p:sp>
        <p:nvSpPr>
          <p:cNvPr id="4" name="Text 1"/>
          <p:cNvSpPr/>
          <p:nvPr/>
        </p:nvSpPr>
        <p:spPr>
          <a:xfrm>
            <a:off x="6128742" y="1413748"/>
            <a:ext cx="7859316" cy="881182"/>
          </a:xfrm>
          <a:prstGeom prst="rect">
            <a:avLst/>
          </a:prstGeom>
          <a:noFill/>
          <a:ln/>
        </p:spPr>
        <p:txBody>
          <a:bodyPr wrap="square" lIns="0" tIns="0" rIns="0" bIns="0" rtlCol="0" anchor="t"/>
          <a:lstStyle/>
          <a:p>
            <a:pPr marL="0" indent="0" algn="l">
              <a:lnSpc>
                <a:spcPts val="2300"/>
              </a:lnSpc>
              <a:buNone/>
            </a:pPr>
            <a:r>
              <a:rPr lang="en-US" sz="1400" dirty="0">
                <a:solidFill>
                  <a:srgbClr val="272525"/>
                </a:solidFill>
                <a:latin typeface="Inter" pitchFamily="34" charset="0"/>
                <a:ea typeface="Inter" pitchFamily="34" charset="-122"/>
                <a:cs typeface="Inter" pitchFamily="34" charset="-120"/>
              </a:rPr>
              <a:t>The </a:t>
            </a:r>
            <a:r>
              <a:rPr lang="en-US" sz="1400" b="1" dirty="0">
                <a:solidFill>
                  <a:srgbClr val="272525"/>
                </a:solidFill>
                <a:latin typeface="Inter" pitchFamily="34" charset="0"/>
                <a:ea typeface="Inter" pitchFamily="34" charset="-122"/>
                <a:cs typeface="Inter" pitchFamily="34" charset="-120"/>
              </a:rPr>
              <a:t>RPG Modernization Assistant Tool</a:t>
            </a:r>
            <a:r>
              <a:rPr lang="en-US" sz="1400" dirty="0">
                <a:solidFill>
                  <a:srgbClr val="272525"/>
                </a:solidFill>
                <a:latin typeface="Inter" pitchFamily="34" charset="0"/>
                <a:ea typeface="Inter" pitchFamily="34" charset="-122"/>
                <a:cs typeface="Inter" pitchFamily="34" charset="-120"/>
              </a:rPr>
              <a:t> is a Python-based solution leveraging generative AI to accelerate the transformation of legacy RPG applications into modern Java (Spring Boot) or Python codebases.</a:t>
            </a:r>
            <a:endParaRPr lang="en-US" sz="1400" dirty="0"/>
          </a:p>
        </p:txBody>
      </p:sp>
      <p:sp>
        <p:nvSpPr>
          <p:cNvPr id="5" name="Shape 2"/>
          <p:cNvSpPr/>
          <p:nvPr/>
        </p:nvSpPr>
        <p:spPr>
          <a:xfrm>
            <a:off x="6128742" y="2501384"/>
            <a:ext cx="7859316" cy="1380649"/>
          </a:xfrm>
          <a:prstGeom prst="roundRect">
            <a:avLst>
              <a:gd name="adj" fmla="val 5584"/>
            </a:avLst>
          </a:prstGeom>
          <a:solidFill>
            <a:srgbClr val="CCEEFF"/>
          </a:solidFill>
          <a:ln w="7620">
            <a:solidFill>
              <a:srgbClr val="B2D4E5"/>
            </a:solidFill>
            <a:prstDash val="solid"/>
          </a:ln>
        </p:spPr>
      </p:sp>
      <p:sp>
        <p:nvSpPr>
          <p:cNvPr id="6" name="Text 3"/>
          <p:cNvSpPr/>
          <p:nvPr/>
        </p:nvSpPr>
        <p:spPr>
          <a:xfrm>
            <a:off x="6319838" y="2692479"/>
            <a:ext cx="2550795" cy="300990"/>
          </a:xfrm>
          <a:prstGeom prst="rect">
            <a:avLst/>
          </a:prstGeom>
          <a:noFill/>
          <a:ln/>
        </p:spPr>
        <p:txBody>
          <a:bodyPr wrap="none" lIns="0" tIns="0" rIns="0" bIns="0" rtlCol="0" anchor="t"/>
          <a:lstStyle/>
          <a:p>
            <a:pPr marL="0" indent="0" algn="l">
              <a:lnSpc>
                <a:spcPts val="2350"/>
              </a:lnSpc>
              <a:buNone/>
            </a:pPr>
            <a:r>
              <a:rPr lang="en-US" sz="1850" b="1" dirty="0">
                <a:solidFill>
                  <a:srgbClr val="272525"/>
                </a:solidFill>
                <a:latin typeface="Petrona Bold" pitchFamily="34" charset="0"/>
                <a:ea typeface="Petrona Bold" pitchFamily="34" charset="-122"/>
                <a:cs typeface="Petrona Bold" pitchFamily="34" charset="-120"/>
              </a:rPr>
              <a:t>Reduced Manual Effort</a:t>
            </a:r>
            <a:endParaRPr lang="en-US" sz="1850" dirty="0"/>
          </a:p>
        </p:txBody>
      </p:sp>
      <p:sp>
        <p:nvSpPr>
          <p:cNvPr id="7" name="Text 4"/>
          <p:cNvSpPr/>
          <p:nvPr/>
        </p:nvSpPr>
        <p:spPr>
          <a:xfrm>
            <a:off x="6319838" y="3103483"/>
            <a:ext cx="7477125" cy="587454"/>
          </a:xfrm>
          <a:prstGeom prst="rect">
            <a:avLst/>
          </a:prstGeom>
          <a:noFill/>
          <a:ln/>
        </p:spPr>
        <p:txBody>
          <a:bodyPr wrap="square" lIns="0" tIns="0" rIns="0" bIns="0" rtlCol="0" anchor="t"/>
          <a:lstStyle/>
          <a:p>
            <a:pPr marL="0" indent="0" algn="l">
              <a:lnSpc>
                <a:spcPts val="2300"/>
              </a:lnSpc>
              <a:buNone/>
            </a:pPr>
            <a:r>
              <a:rPr lang="en-US" sz="1400" dirty="0">
                <a:solidFill>
                  <a:srgbClr val="272525"/>
                </a:solidFill>
                <a:latin typeface="Inter" pitchFamily="34" charset="0"/>
                <a:ea typeface="Inter" pitchFamily="34" charset="-122"/>
                <a:cs typeface="Inter" pitchFamily="34" charset="-120"/>
              </a:rPr>
              <a:t>Minimizes time spent understanding complex legacy code structures through AI-powered analysis.</a:t>
            </a:r>
            <a:endParaRPr lang="en-US" sz="1400" dirty="0"/>
          </a:p>
        </p:txBody>
      </p:sp>
      <p:sp>
        <p:nvSpPr>
          <p:cNvPr id="8" name="Shape 5"/>
          <p:cNvSpPr/>
          <p:nvPr/>
        </p:nvSpPr>
        <p:spPr>
          <a:xfrm>
            <a:off x="6128742" y="4065508"/>
            <a:ext cx="7859316" cy="1086922"/>
          </a:xfrm>
          <a:prstGeom prst="roundRect">
            <a:avLst>
              <a:gd name="adj" fmla="val 7093"/>
            </a:avLst>
          </a:prstGeom>
          <a:solidFill>
            <a:srgbClr val="CCEEFF"/>
          </a:solidFill>
          <a:ln w="7620">
            <a:solidFill>
              <a:srgbClr val="B2D4E5"/>
            </a:solidFill>
            <a:prstDash val="solid"/>
          </a:ln>
        </p:spPr>
      </p:sp>
      <p:sp>
        <p:nvSpPr>
          <p:cNvPr id="9" name="Text 6"/>
          <p:cNvSpPr/>
          <p:nvPr/>
        </p:nvSpPr>
        <p:spPr>
          <a:xfrm>
            <a:off x="6319838" y="4256603"/>
            <a:ext cx="2408992" cy="300990"/>
          </a:xfrm>
          <a:prstGeom prst="rect">
            <a:avLst/>
          </a:prstGeom>
          <a:noFill/>
          <a:ln/>
        </p:spPr>
        <p:txBody>
          <a:bodyPr wrap="none" lIns="0" tIns="0" rIns="0" bIns="0" rtlCol="0" anchor="t"/>
          <a:lstStyle/>
          <a:p>
            <a:pPr marL="0" indent="0" algn="l">
              <a:lnSpc>
                <a:spcPts val="2350"/>
              </a:lnSpc>
              <a:buNone/>
            </a:pPr>
            <a:r>
              <a:rPr lang="en-US" sz="1850" b="1" dirty="0">
                <a:solidFill>
                  <a:srgbClr val="272525"/>
                </a:solidFill>
                <a:latin typeface="Petrona Bold" pitchFamily="34" charset="0"/>
                <a:ea typeface="Petrona Bold" pitchFamily="34" charset="-122"/>
                <a:cs typeface="Petrona Bold" pitchFamily="34" charset="-120"/>
              </a:rPr>
              <a:t>Improved Quality</a:t>
            </a:r>
            <a:endParaRPr lang="en-US" sz="1850" dirty="0"/>
          </a:p>
        </p:txBody>
      </p:sp>
      <p:sp>
        <p:nvSpPr>
          <p:cNvPr id="10" name="Text 7"/>
          <p:cNvSpPr/>
          <p:nvPr/>
        </p:nvSpPr>
        <p:spPr>
          <a:xfrm>
            <a:off x="6319838" y="4667607"/>
            <a:ext cx="7477125" cy="293727"/>
          </a:xfrm>
          <a:prstGeom prst="rect">
            <a:avLst/>
          </a:prstGeom>
          <a:noFill/>
          <a:ln/>
        </p:spPr>
        <p:txBody>
          <a:bodyPr wrap="none" lIns="0" tIns="0" rIns="0" bIns="0" rtlCol="0" anchor="t"/>
          <a:lstStyle/>
          <a:p>
            <a:pPr marL="0" indent="0" algn="l">
              <a:lnSpc>
                <a:spcPts val="2300"/>
              </a:lnSpc>
              <a:buNone/>
            </a:pPr>
            <a:r>
              <a:rPr lang="en-US" sz="1400" dirty="0">
                <a:solidFill>
                  <a:srgbClr val="272525"/>
                </a:solidFill>
                <a:latin typeface="Inter" pitchFamily="34" charset="0"/>
                <a:ea typeface="Inter" pitchFamily="34" charset="-122"/>
                <a:cs typeface="Inter" pitchFamily="34" charset="-120"/>
              </a:rPr>
              <a:t>Ensures consistency and quality in code translation with standardized approaches.</a:t>
            </a:r>
            <a:endParaRPr lang="en-US" sz="1400" dirty="0"/>
          </a:p>
        </p:txBody>
      </p:sp>
      <p:sp>
        <p:nvSpPr>
          <p:cNvPr id="11" name="Shape 8"/>
          <p:cNvSpPr/>
          <p:nvPr/>
        </p:nvSpPr>
        <p:spPr>
          <a:xfrm>
            <a:off x="6128742" y="5335905"/>
            <a:ext cx="7859316" cy="1086922"/>
          </a:xfrm>
          <a:prstGeom prst="roundRect">
            <a:avLst>
              <a:gd name="adj" fmla="val 7093"/>
            </a:avLst>
          </a:prstGeom>
          <a:solidFill>
            <a:srgbClr val="CCEEFF"/>
          </a:solidFill>
          <a:ln w="7620">
            <a:solidFill>
              <a:srgbClr val="B2D4E5"/>
            </a:solidFill>
            <a:prstDash val="solid"/>
          </a:ln>
        </p:spPr>
      </p:sp>
      <p:sp>
        <p:nvSpPr>
          <p:cNvPr id="12" name="Text 9"/>
          <p:cNvSpPr/>
          <p:nvPr/>
        </p:nvSpPr>
        <p:spPr>
          <a:xfrm>
            <a:off x="6319838" y="5527000"/>
            <a:ext cx="3509248" cy="300990"/>
          </a:xfrm>
          <a:prstGeom prst="rect">
            <a:avLst/>
          </a:prstGeom>
          <a:noFill/>
          <a:ln/>
        </p:spPr>
        <p:txBody>
          <a:bodyPr wrap="none" lIns="0" tIns="0" rIns="0" bIns="0" rtlCol="0" anchor="t"/>
          <a:lstStyle/>
          <a:p>
            <a:pPr marL="0" indent="0" algn="l">
              <a:lnSpc>
                <a:spcPts val="2350"/>
              </a:lnSpc>
              <a:buNone/>
            </a:pPr>
            <a:r>
              <a:rPr lang="en-US" sz="1850" b="1" dirty="0">
                <a:solidFill>
                  <a:srgbClr val="272525"/>
                </a:solidFill>
                <a:latin typeface="Petrona Bold" pitchFamily="34" charset="0"/>
                <a:ea typeface="Petrona Bold" pitchFamily="34" charset="-122"/>
                <a:cs typeface="Petrona Bold" pitchFamily="34" charset="-120"/>
              </a:rPr>
              <a:t>Comprehensive Documentation</a:t>
            </a:r>
            <a:endParaRPr lang="en-US" sz="1850" dirty="0"/>
          </a:p>
        </p:txBody>
      </p:sp>
      <p:sp>
        <p:nvSpPr>
          <p:cNvPr id="13" name="Text 10"/>
          <p:cNvSpPr/>
          <p:nvPr/>
        </p:nvSpPr>
        <p:spPr>
          <a:xfrm>
            <a:off x="6319838" y="5938004"/>
            <a:ext cx="7477125" cy="293727"/>
          </a:xfrm>
          <a:prstGeom prst="rect">
            <a:avLst/>
          </a:prstGeom>
          <a:noFill/>
          <a:ln/>
        </p:spPr>
        <p:txBody>
          <a:bodyPr wrap="none" lIns="0" tIns="0" rIns="0" bIns="0" rtlCol="0" anchor="t"/>
          <a:lstStyle/>
          <a:p>
            <a:pPr marL="0" indent="0" algn="l">
              <a:lnSpc>
                <a:spcPts val="2300"/>
              </a:lnSpc>
              <a:buNone/>
            </a:pPr>
            <a:r>
              <a:rPr lang="en-US" sz="1400" dirty="0">
                <a:solidFill>
                  <a:srgbClr val="272525"/>
                </a:solidFill>
                <a:latin typeface="Inter" pitchFamily="34" charset="0"/>
                <a:ea typeface="Inter" pitchFamily="34" charset="-122"/>
                <a:cs typeface="Inter" pitchFamily="34" charset="-120"/>
              </a:rPr>
              <a:t>Generates detailed documentation artifacts for knowledge preservation.</a:t>
            </a:r>
            <a:endParaRPr lang="en-US" sz="1400" dirty="0"/>
          </a:p>
        </p:txBody>
      </p:sp>
      <p:sp>
        <p:nvSpPr>
          <p:cNvPr id="14" name="Shape 11"/>
          <p:cNvSpPr/>
          <p:nvPr/>
        </p:nvSpPr>
        <p:spPr>
          <a:xfrm>
            <a:off x="6128742" y="6606302"/>
            <a:ext cx="7859316" cy="1086922"/>
          </a:xfrm>
          <a:prstGeom prst="roundRect">
            <a:avLst>
              <a:gd name="adj" fmla="val 7093"/>
            </a:avLst>
          </a:prstGeom>
          <a:solidFill>
            <a:srgbClr val="CCEEFF"/>
          </a:solidFill>
          <a:ln w="7620">
            <a:solidFill>
              <a:srgbClr val="B2D4E5"/>
            </a:solidFill>
            <a:prstDash val="solid"/>
          </a:ln>
        </p:spPr>
      </p:sp>
      <p:sp>
        <p:nvSpPr>
          <p:cNvPr id="15" name="Text 12"/>
          <p:cNvSpPr/>
          <p:nvPr/>
        </p:nvSpPr>
        <p:spPr>
          <a:xfrm>
            <a:off x="6319838" y="6797397"/>
            <a:ext cx="3000256" cy="300990"/>
          </a:xfrm>
          <a:prstGeom prst="rect">
            <a:avLst/>
          </a:prstGeom>
          <a:noFill/>
          <a:ln/>
        </p:spPr>
        <p:txBody>
          <a:bodyPr wrap="none" lIns="0" tIns="0" rIns="0" bIns="0" rtlCol="0" anchor="t"/>
          <a:lstStyle/>
          <a:p>
            <a:pPr marL="0" indent="0" algn="l">
              <a:lnSpc>
                <a:spcPts val="2350"/>
              </a:lnSpc>
              <a:buNone/>
            </a:pPr>
            <a:r>
              <a:rPr lang="en-US" sz="1850" b="1" dirty="0">
                <a:solidFill>
                  <a:srgbClr val="272525"/>
                </a:solidFill>
                <a:latin typeface="Petrona Bold" pitchFamily="34" charset="0"/>
                <a:ea typeface="Petrona Bold" pitchFamily="34" charset="-122"/>
                <a:cs typeface="Petrona Bold" pitchFamily="34" charset="-120"/>
              </a:rPr>
              <a:t>Accelerated Modernization</a:t>
            </a:r>
            <a:endParaRPr lang="en-US" sz="1850" dirty="0"/>
          </a:p>
        </p:txBody>
      </p:sp>
      <p:sp>
        <p:nvSpPr>
          <p:cNvPr id="16" name="Text 13"/>
          <p:cNvSpPr/>
          <p:nvPr/>
        </p:nvSpPr>
        <p:spPr>
          <a:xfrm>
            <a:off x="6319838" y="7208401"/>
            <a:ext cx="7477125" cy="293727"/>
          </a:xfrm>
          <a:prstGeom prst="rect">
            <a:avLst/>
          </a:prstGeom>
          <a:noFill/>
          <a:ln/>
        </p:spPr>
        <p:txBody>
          <a:bodyPr wrap="none" lIns="0" tIns="0" rIns="0" bIns="0" rtlCol="0" anchor="t"/>
          <a:lstStyle/>
          <a:p>
            <a:pPr marL="0" indent="0" algn="l">
              <a:lnSpc>
                <a:spcPts val="2300"/>
              </a:lnSpc>
              <a:buNone/>
            </a:pPr>
            <a:r>
              <a:rPr lang="en-US" sz="1400" dirty="0">
                <a:solidFill>
                  <a:srgbClr val="272525"/>
                </a:solidFill>
                <a:latin typeface="Inter" pitchFamily="34" charset="0"/>
                <a:ea typeface="Inter" pitchFamily="34" charset="-122"/>
                <a:cs typeface="Inter" pitchFamily="34" charset="-120"/>
              </a:rPr>
              <a:t>Speeds up projects by 30-50%, creating a foundation for AI-assisted development.</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4609" y="654487"/>
            <a:ext cx="5134570" cy="641866"/>
          </a:xfrm>
          <a:prstGeom prst="rect">
            <a:avLst/>
          </a:prstGeom>
          <a:noFill/>
          <a:ln/>
        </p:spPr>
        <p:txBody>
          <a:bodyPr wrap="none" lIns="0" tIns="0" rIns="0" bIns="0" rtlCol="0" anchor="t"/>
          <a:lstStyle/>
          <a:p>
            <a:pPr marL="0" indent="0" algn="l">
              <a:lnSpc>
                <a:spcPts val="5050"/>
              </a:lnSpc>
              <a:buNone/>
            </a:pPr>
            <a:r>
              <a:rPr lang="en-US" sz="4000" b="1" dirty="0">
                <a:solidFill>
                  <a:srgbClr val="000000"/>
                </a:solidFill>
                <a:latin typeface="Petrona Bold" pitchFamily="34" charset="0"/>
                <a:ea typeface="Petrona Bold" pitchFamily="34" charset="-122"/>
                <a:cs typeface="Petrona Bold" pitchFamily="34" charset="-120"/>
              </a:rPr>
              <a:t>Business Challenge</a:t>
            </a:r>
            <a:endParaRPr lang="en-US" sz="4000" dirty="0"/>
          </a:p>
        </p:txBody>
      </p:sp>
      <p:sp>
        <p:nvSpPr>
          <p:cNvPr id="4" name="Text 1"/>
          <p:cNvSpPr/>
          <p:nvPr/>
        </p:nvSpPr>
        <p:spPr>
          <a:xfrm>
            <a:off x="684609" y="1589723"/>
            <a:ext cx="7774781" cy="625793"/>
          </a:xfrm>
          <a:prstGeom prst="rect">
            <a:avLst/>
          </a:prstGeom>
          <a:noFill/>
          <a:ln/>
        </p:spPr>
        <p:txBody>
          <a:bodyPr wrap="square" lIns="0" tIns="0" rIns="0" bIns="0" rtlCol="0" anchor="t"/>
          <a:lstStyle/>
          <a:p>
            <a:pPr marL="0" indent="0" algn="l">
              <a:lnSpc>
                <a:spcPts val="2450"/>
              </a:lnSpc>
              <a:buNone/>
            </a:pPr>
            <a:r>
              <a:rPr lang="en-US" sz="1500" b="1" dirty="0">
                <a:solidFill>
                  <a:srgbClr val="272525"/>
                </a:solidFill>
                <a:latin typeface="Inter" pitchFamily="34" charset="0"/>
                <a:ea typeface="Inter" pitchFamily="34" charset="-122"/>
                <a:cs typeface="Inter" pitchFamily="34" charset="-120"/>
              </a:rPr>
              <a:t>Legacy RPG systems present significant challenges</a:t>
            </a:r>
            <a:r>
              <a:rPr lang="en-US" sz="1500" dirty="0">
                <a:solidFill>
                  <a:srgbClr val="272525"/>
                </a:solidFill>
                <a:latin typeface="Inter" pitchFamily="34" charset="0"/>
                <a:ea typeface="Inter" pitchFamily="34" charset="-122"/>
                <a:cs typeface="Inter" pitchFamily="34" charset="-120"/>
              </a:rPr>
              <a:t> for organizations trying to maintain competitiveness in today's rapidly evolving technology landscape.</a:t>
            </a:r>
            <a:endParaRPr lang="en-US" sz="1500" dirty="0"/>
          </a:p>
        </p:txBody>
      </p:sp>
      <p:pic>
        <p:nvPicPr>
          <p:cNvPr id="5" name="Image 1" descr="preencoded.png"/>
          <p:cNvPicPr>
            <a:picLocks noChangeAspect="1"/>
          </p:cNvPicPr>
          <p:nvPr/>
        </p:nvPicPr>
        <p:blipFill>
          <a:blip r:embed="rId4"/>
          <a:stretch>
            <a:fillRect/>
          </a:stretch>
        </p:blipFill>
        <p:spPr>
          <a:xfrm>
            <a:off x="684609" y="2435543"/>
            <a:ext cx="488990" cy="488990"/>
          </a:xfrm>
          <a:prstGeom prst="rect">
            <a:avLst/>
          </a:prstGeom>
        </p:spPr>
      </p:pic>
      <p:sp>
        <p:nvSpPr>
          <p:cNvPr id="6" name="Text 2"/>
          <p:cNvSpPr/>
          <p:nvPr/>
        </p:nvSpPr>
        <p:spPr>
          <a:xfrm>
            <a:off x="684609" y="3120033"/>
            <a:ext cx="2428637" cy="320873"/>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Petrona Bold" pitchFamily="34" charset="0"/>
                <a:ea typeface="Petrona Bold" pitchFamily="34" charset="-122"/>
                <a:cs typeface="Petrona Bold" pitchFamily="34" charset="-120"/>
              </a:rPr>
              <a:t>Knowledge Gap</a:t>
            </a:r>
            <a:endParaRPr lang="en-US" sz="2000" dirty="0"/>
          </a:p>
        </p:txBody>
      </p:sp>
      <p:sp>
        <p:nvSpPr>
          <p:cNvPr id="7" name="Text 3"/>
          <p:cNvSpPr/>
          <p:nvPr/>
        </p:nvSpPr>
        <p:spPr>
          <a:xfrm>
            <a:off x="684609" y="3558183"/>
            <a:ext cx="2428637" cy="93868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Inter" pitchFamily="34" charset="0"/>
                <a:ea typeface="Inter" pitchFamily="34" charset="-122"/>
                <a:cs typeface="Inter" pitchFamily="34" charset="-120"/>
              </a:rPr>
              <a:t>Expertise is disappearing as RPG specialists retire from the workforce.</a:t>
            </a:r>
            <a:endParaRPr lang="en-US" sz="1500" dirty="0"/>
          </a:p>
        </p:txBody>
      </p:sp>
      <p:pic>
        <p:nvPicPr>
          <p:cNvPr id="8" name="Image 2" descr="preencoded.png"/>
          <p:cNvPicPr>
            <a:picLocks noChangeAspect="1"/>
          </p:cNvPicPr>
          <p:nvPr/>
        </p:nvPicPr>
        <p:blipFill>
          <a:blip r:embed="rId5"/>
          <a:stretch>
            <a:fillRect/>
          </a:stretch>
        </p:blipFill>
        <p:spPr>
          <a:xfrm>
            <a:off x="3357682" y="2435543"/>
            <a:ext cx="488990" cy="488990"/>
          </a:xfrm>
          <a:prstGeom prst="rect">
            <a:avLst/>
          </a:prstGeom>
        </p:spPr>
      </p:pic>
      <p:sp>
        <p:nvSpPr>
          <p:cNvPr id="9" name="Text 4"/>
          <p:cNvSpPr/>
          <p:nvPr/>
        </p:nvSpPr>
        <p:spPr>
          <a:xfrm>
            <a:off x="3357682" y="3120033"/>
            <a:ext cx="2428637" cy="320873"/>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Petrona Bold" pitchFamily="34" charset="0"/>
                <a:ea typeface="Petrona Bold" pitchFamily="34" charset="-122"/>
                <a:cs typeface="Petrona Bold" pitchFamily="34" charset="-120"/>
              </a:rPr>
              <a:t>Hiring Difficulties</a:t>
            </a:r>
            <a:endParaRPr lang="en-US" sz="2000" dirty="0"/>
          </a:p>
        </p:txBody>
      </p:sp>
      <p:sp>
        <p:nvSpPr>
          <p:cNvPr id="10" name="Text 5"/>
          <p:cNvSpPr/>
          <p:nvPr/>
        </p:nvSpPr>
        <p:spPr>
          <a:xfrm>
            <a:off x="3357682" y="3558183"/>
            <a:ext cx="2428637" cy="93868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Inter" pitchFamily="34" charset="0"/>
                <a:ea typeface="Inter" pitchFamily="34" charset="-122"/>
                <a:cs typeface="Inter" pitchFamily="34" charset="-120"/>
              </a:rPr>
              <a:t>Finding developers skilled in legacy technologies is increasingly challenging.</a:t>
            </a:r>
            <a:endParaRPr lang="en-US" sz="1500" dirty="0"/>
          </a:p>
        </p:txBody>
      </p:sp>
      <p:pic>
        <p:nvPicPr>
          <p:cNvPr id="11" name="Image 3" descr="preencoded.png"/>
          <p:cNvPicPr>
            <a:picLocks noChangeAspect="1"/>
          </p:cNvPicPr>
          <p:nvPr/>
        </p:nvPicPr>
        <p:blipFill>
          <a:blip r:embed="rId6"/>
          <a:stretch>
            <a:fillRect/>
          </a:stretch>
        </p:blipFill>
        <p:spPr>
          <a:xfrm>
            <a:off x="6030754" y="2435543"/>
            <a:ext cx="488990" cy="488990"/>
          </a:xfrm>
          <a:prstGeom prst="rect">
            <a:avLst/>
          </a:prstGeom>
        </p:spPr>
      </p:pic>
      <p:sp>
        <p:nvSpPr>
          <p:cNvPr id="12" name="Text 6"/>
          <p:cNvSpPr/>
          <p:nvPr/>
        </p:nvSpPr>
        <p:spPr>
          <a:xfrm>
            <a:off x="6030754" y="3120033"/>
            <a:ext cx="2428637" cy="320873"/>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Petrona Bold" pitchFamily="34" charset="0"/>
                <a:ea typeface="Petrona Bold" pitchFamily="34" charset="-122"/>
                <a:cs typeface="Petrona Bold" pitchFamily="34" charset="-120"/>
              </a:rPr>
              <a:t>Maintenance Costs</a:t>
            </a:r>
            <a:endParaRPr lang="en-US" sz="2000" dirty="0"/>
          </a:p>
        </p:txBody>
      </p:sp>
      <p:sp>
        <p:nvSpPr>
          <p:cNvPr id="13" name="Text 7"/>
          <p:cNvSpPr/>
          <p:nvPr/>
        </p:nvSpPr>
        <p:spPr>
          <a:xfrm>
            <a:off x="6030754" y="3558183"/>
            <a:ext cx="2428637" cy="1251585"/>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Inter" pitchFamily="34" charset="0"/>
                <a:ea typeface="Inter" pitchFamily="34" charset="-122"/>
                <a:cs typeface="Inter" pitchFamily="34" charset="-120"/>
              </a:rPr>
              <a:t>Maintaining legacy systems consumes disproportionate IT budget resources.</a:t>
            </a:r>
            <a:endParaRPr lang="en-US" sz="1500" dirty="0"/>
          </a:p>
        </p:txBody>
      </p:sp>
      <p:pic>
        <p:nvPicPr>
          <p:cNvPr id="14" name="Image 4" descr="preencoded.png"/>
          <p:cNvPicPr>
            <a:picLocks noChangeAspect="1"/>
          </p:cNvPicPr>
          <p:nvPr/>
        </p:nvPicPr>
        <p:blipFill>
          <a:blip r:embed="rId7"/>
          <a:stretch>
            <a:fillRect/>
          </a:stretch>
        </p:blipFill>
        <p:spPr>
          <a:xfrm>
            <a:off x="684609" y="5200888"/>
            <a:ext cx="488990" cy="488990"/>
          </a:xfrm>
          <a:prstGeom prst="rect">
            <a:avLst/>
          </a:prstGeom>
        </p:spPr>
      </p:pic>
      <p:sp>
        <p:nvSpPr>
          <p:cNvPr id="15" name="Text 8"/>
          <p:cNvSpPr/>
          <p:nvPr/>
        </p:nvSpPr>
        <p:spPr>
          <a:xfrm>
            <a:off x="684609" y="5885378"/>
            <a:ext cx="2428637" cy="320873"/>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Petrona Bold" pitchFamily="34" charset="0"/>
                <a:ea typeface="Petrona Bold" pitchFamily="34" charset="-122"/>
                <a:cs typeface="Petrona Bold" pitchFamily="34" charset="-120"/>
              </a:rPr>
              <a:t>Technical Debt</a:t>
            </a:r>
            <a:endParaRPr lang="en-US" sz="2000" dirty="0"/>
          </a:p>
        </p:txBody>
      </p:sp>
      <p:sp>
        <p:nvSpPr>
          <p:cNvPr id="16" name="Text 9"/>
          <p:cNvSpPr/>
          <p:nvPr/>
        </p:nvSpPr>
        <p:spPr>
          <a:xfrm>
            <a:off x="684609" y="6323528"/>
            <a:ext cx="2428637" cy="1251585"/>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Inter" pitchFamily="34" charset="0"/>
                <a:ea typeface="Inter" pitchFamily="34" charset="-122"/>
                <a:cs typeface="Inter" pitchFamily="34" charset="-120"/>
              </a:rPr>
              <a:t>Outdated systems limit business agility and increase risk of critical failures.</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553"/>
          </a:xfrm>
          <a:prstGeom prst="rect">
            <a:avLst/>
          </a:prstGeom>
        </p:spPr>
      </p:pic>
      <p:sp>
        <p:nvSpPr>
          <p:cNvPr id="3" name="Text 0"/>
          <p:cNvSpPr/>
          <p:nvPr/>
        </p:nvSpPr>
        <p:spPr>
          <a:xfrm>
            <a:off x="713661" y="560665"/>
            <a:ext cx="5352693" cy="669131"/>
          </a:xfrm>
          <a:prstGeom prst="rect">
            <a:avLst/>
          </a:prstGeom>
          <a:noFill/>
          <a:ln/>
        </p:spPr>
        <p:txBody>
          <a:bodyPr wrap="none" lIns="0" tIns="0" rIns="0" bIns="0" rtlCol="0" anchor="t"/>
          <a:lstStyle/>
          <a:p>
            <a:pPr marL="0" indent="0" algn="l">
              <a:lnSpc>
                <a:spcPts val="5250"/>
              </a:lnSpc>
              <a:buNone/>
            </a:pPr>
            <a:r>
              <a:rPr lang="en-US" sz="4200" b="1" dirty="0">
                <a:solidFill>
                  <a:srgbClr val="000000"/>
                </a:solidFill>
                <a:latin typeface="Petrona Bold" pitchFamily="34" charset="0"/>
                <a:ea typeface="Petrona Bold" pitchFamily="34" charset="-122"/>
                <a:cs typeface="Petrona Bold" pitchFamily="34" charset="-120"/>
              </a:rPr>
              <a:t>Our Solution</a:t>
            </a:r>
            <a:endParaRPr lang="en-US" sz="4200" dirty="0"/>
          </a:p>
        </p:txBody>
      </p:sp>
      <p:sp>
        <p:nvSpPr>
          <p:cNvPr id="4" name="Text 1"/>
          <p:cNvSpPr/>
          <p:nvPr/>
        </p:nvSpPr>
        <p:spPr>
          <a:xfrm>
            <a:off x="713661" y="1535549"/>
            <a:ext cx="7716679" cy="652462"/>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We've developed a comprehensive, AI-powered assistant that transforms legacy RPG code into modern applications through a systematic approach.</a:t>
            </a:r>
            <a:endParaRPr lang="en-US" sz="1600" dirty="0"/>
          </a:p>
        </p:txBody>
      </p:sp>
      <p:sp>
        <p:nvSpPr>
          <p:cNvPr id="5" name="Shape 2"/>
          <p:cNvSpPr/>
          <p:nvPr/>
        </p:nvSpPr>
        <p:spPr>
          <a:xfrm>
            <a:off x="713661" y="2417326"/>
            <a:ext cx="152876" cy="1109305"/>
          </a:xfrm>
          <a:prstGeom prst="roundRect">
            <a:avLst>
              <a:gd name="adj" fmla="val 56021"/>
            </a:avLst>
          </a:prstGeom>
          <a:solidFill>
            <a:srgbClr val="CCEEFF"/>
          </a:solidFill>
          <a:ln w="7620">
            <a:solidFill>
              <a:srgbClr val="B2D4E5"/>
            </a:solidFill>
            <a:prstDash val="solid"/>
          </a:ln>
        </p:spPr>
      </p:sp>
      <p:sp>
        <p:nvSpPr>
          <p:cNvPr id="6" name="Text 3"/>
          <p:cNvSpPr/>
          <p:nvPr/>
        </p:nvSpPr>
        <p:spPr>
          <a:xfrm>
            <a:off x="1172289" y="2417326"/>
            <a:ext cx="3128010" cy="334566"/>
          </a:xfrm>
          <a:prstGeom prst="rect">
            <a:avLst/>
          </a:prstGeom>
          <a:noFill/>
          <a:ln/>
        </p:spPr>
        <p:txBody>
          <a:bodyPr wrap="none" lIns="0" tIns="0" rIns="0" bIns="0" rtlCol="0" anchor="t"/>
          <a:lstStyle/>
          <a:p>
            <a:pPr marL="0" indent="0" algn="l">
              <a:lnSpc>
                <a:spcPts val="2600"/>
              </a:lnSpc>
              <a:buNone/>
            </a:pPr>
            <a:r>
              <a:rPr lang="en-US" sz="2100" b="1" dirty="0">
                <a:solidFill>
                  <a:srgbClr val="272525"/>
                </a:solidFill>
                <a:latin typeface="Petrona Bold" pitchFamily="34" charset="0"/>
                <a:ea typeface="Petrona Bold" pitchFamily="34" charset="-122"/>
                <a:cs typeface="Petrona Bold" pitchFamily="34" charset="-120"/>
              </a:rPr>
              <a:t>Analyze RPG Source Code</a:t>
            </a:r>
            <a:endParaRPr lang="en-US" sz="2100" dirty="0"/>
          </a:p>
        </p:txBody>
      </p:sp>
      <p:sp>
        <p:nvSpPr>
          <p:cNvPr id="7" name="Text 4"/>
          <p:cNvSpPr/>
          <p:nvPr/>
        </p:nvSpPr>
        <p:spPr>
          <a:xfrm>
            <a:off x="1172289" y="2874169"/>
            <a:ext cx="7258050" cy="652462"/>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Process both Synon-generated and Modern RPGLE codebases to understand structure and logic.</a:t>
            </a:r>
            <a:endParaRPr lang="en-US" sz="1600" dirty="0"/>
          </a:p>
        </p:txBody>
      </p:sp>
      <p:sp>
        <p:nvSpPr>
          <p:cNvPr id="8" name="Shape 5"/>
          <p:cNvSpPr/>
          <p:nvPr/>
        </p:nvSpPr>
        <p:spPr>
          <a:xfrm>
            <a:off x="1019413" y="3730466"/>
            <a:ext cx="152876" cy="1109305"/>
          </a:xfrm>
          <a:prstGeom prst="roundRect">
            <a:avLst>
              <a:gd name="adj" fmla="val 56021"/>
            </a:avLst>
          </a:prstGeom>
          <a:solidFill>
            <a:srgbClr val="CCEEFF"/>
          </a:solidFill>
          <a:ln w="7620">
            <a:solidFill>
              <a:srgbClr val="B2D4E5"/>
            </a:solidFill>
            <a:prstDash val="solid"/>
          </a:ln>
        </p:spPr>
      </p:sp>
      <p:sp>
        <p:nvSpPr>
          <p:cNvPr id="9" name="Text 6"/>
          <p:cNvSpPr/>
          <p:nvPr/>
        </p:nvSpPr>
        <p:spPr>
          <a:xfrm>
            <a:off x="1478042" y="3730466"/>
            <a:ext cx="3080980" cy="334566"/>
          </a:xfrm>
          <a:prstGeom prst="rect">
            <a:avLst/>
          </a:prstGeom>
          <a:noFill/>
          <a:ln/>
        </p:spPr>
        <p:txBody>
          <a:bodyPr wrap="none" lIns="0" tIns="0" rIns="0" bIns="0" rtlCol="0" anchor="t"/>
          <a:lstStyle/>
          <a:p>
            <a:pPr marL="0" indent="0" algn="l">
              <a:lnSpc>
                <a:spcPts val="2600"/>
              </a:lnSpc>
              <a:buNone/>
            </a:pPr>
            <a:r>
              <a:rPr lang="en-US" sz="2100" b="1" dirty="0">
                <a:solidFill>
                  <a:srgbClr val="272525"/>
                </a:solidFill>
                <a:latin typeface="Petrona Bold" pitchFamily="34" charset="0"/>
                <a:ea typeface="Petrona Bold" pitchFamily="34" charset="-122"/>
                <a:cs typeface="Petrona Bold" pitchFamily="34" charset="-120"/>
              </a:rPr>
              <a:t>Generate Documentation</a:t>
            </a:r>
            <a:endParaRPr lang="en-US" sz="2100" dirty="0"/>
          </a:p>
        </p:txBody>
      </p:sp>
      <p:sp>
        <p:nvSpPr>
          <p:cNvPr id="10" name="Text 7"/>
          <p:cNvSpPr/>
          <p:nvPr/>
        </p:nvSpPr>
        <p:spPr>
          <a:xfrm>
            <a:off x="1478042" y="4187309"/>
            <a:ext cx="6952298" cy="652462"/>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Create pseudocode, flow diagrams, and business documentation to preserve knowledge.</a:t>
            </a:r>
            <a:endParaRPr lang="en-US" sz="1600" dirty="0"/>
          </a:p>
        </p:txBody>
      </p:sp>
      <p:sp>
        <p:nvSpPr>
          <p:cNvPr id="11" name="Shape 8"/>
          <p:cNvSpPr/>
          <p:nvPr/>
        </p:nvSpPr>
        <p:spPr>
          <a:xfrm>
            <a:off x="1325285" y="5043607"/>
            <a:ext cx="152876" cy="1109305"/>
          </a:xfrm>
          <a:prstGeom prst="roundRect">
            <a:avLst>
              <a:gd name="adj" fmla="val 56021"/>
            </a:avLst>
          </a:prstGeom>
          <a:solidFill>
            <a:srgbClr val="CCEEFF"/>
          </a:solidFill>
          <a:ln w="7620">
            <a:solidFill>
              <a:srgbClr val="B2D4E5"/>
            </a:solidFill>
            <a:prstDash val="solid"/>
          </a:ln>
        </p:spPr>
      </p:sp>
      <p:sp>
        <p:nvSpPr>
          <p:cNvPr id="12" name="Text 9"/>
          <p:cNvSpPr/>
          <p:nvPr/>
        </p:nvSpPr>
        <p:spPr>
          <a:xfrm>
            <a:off x="1783913" y="5043607"/>
            <a:ext cx="2676287" cy="334566"/>
          </a:xfrm>
          <a:prstGeom prst="rect">
            <a:avLst/>
          </a:prstGeom>
          <a:noFill/>
          <a:ln/>
        </p:spPr>
        <p:txBody>
          <a:bodyPr wrap="none" lIns="0" tIns="0" rIns="0" bIns="0" rtlCol="0" anchor="t"/>
          <a:lstStyle/>
          <a:p>
            <a:pPr marL="0" indent="0" algn="l">
              <a:lnSpc>
                <a:spcPts val="2600"/>
              </a:lnSpc>
              <a:buNone/>
            </a:pPr>
            <a:r>
              <a:rPr lang="en-US" sz="2100" b="1" dirty="0">
                <a:solidFill>
                  <a:srgbClr val="272525"/>
                </a:solidFill>
                <a:latin typeface="Petrona Bold" pitchFamily="34" charset="0"/>
                <a:ea typeface="Petrona Bold" pitchFamily="34" charset="-122"/>
                <a:cs typeface="Petrona Bold" pitchFamily="34" charset="-120"/>
              </a:rPr>
              <a:t>Transform Logic</a:t>
            </a:r>
            <a:endParaRPr lang="en-US" sz="2100" dirty="0"/>
          </a:p>
        </p:txBody>
      </p:sp>
      <p:sp>
        <p:nvSpPr>
          <p:cNvPr id="13" name="Text 10"/>
          <p:cNvSpPr/>
          <p:nvPr/>
        </p:nvSpPr>
        <p:spPr>
          <a:xfrm>
            <a:off x="1783913" y="5500449"/>
            <a:ext cx="6646426" cy="652462"/>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Convert legacy code into modern Java (Spring Boot) or Python applications.</a:t>
            </a:r>
            <a:endParaRPr lang="en-US" sz="1600" dirty="0"/>
          </a:p>
        </p:txBody>
      </p:sp>
      <p:sp>
        <p:nvSpPr>
          <p:cNvPr id="14" name="Shape 11"/>
          <p:cNvSpPr/>
          <p:nvPr/>
        </p:nvSpPr>
        <p:spPr>
          <a:xfrm>
            <a:off x="1631156" y="6356747"/>
            <a:ext cx="152876" cy="1109305"/>
          </a:xfrm>
          <a:prstGeom prst="roundRect">
            <a:avLst>
              <a:gd name="adj" fmla="val 56021"/>
            </a:avLst>
          </a:prstGeom>
          <a:solidFill>
            <a:srgbClr val="CCEEFF"/>
          </a:solidFill>
          <a:ln w="7620">
            <a:solidFill>
              <a:srgbClr val="B2D4E5"/>
            </a:solidFill>
            <a:prstDash val="solid"/>
          </a:ln>
        </p:spPr>
      </p:sp>
      <p:sp>
        <p:nvSpPr>
          <p:cNvPr id="15" name="Text 12"/>
          <p:cNvSpPr/>
          <p:nvPr/>
        </p:nvSpPr>
        <p:spPr>
          <a:xfrm>
            <a:off x="2089785" y="6356747"/>
            <a:ext cx="2676287" cy="334566"/>
          </a:xfrm>
          <a:prstGeom prst="rect">
            <a:avLst/>
          </a:prstGeom>
          <a:noFill/>
          <a:ln/>
        </p:spPr>
        <p:txBody>
          <a:bodyPr wrap="none" lIns="0" tIns="0" rIns="0" bIns="0" rtlCol="0" anchor="t"/>
          <a:lstStyle/>
          <a:p>
            <a:pPr marL="0" indent="0" algn="l">
              <a:lnSpc>
                <a:spcPts val="2600"/>
              </a:lnSpc>
              <a:buNone/>
            </a:pPr>
            <a:r>
              <a:rPr lang="en-US" sz="2100" b="1" dirty="0">
                <a:solidFill>
                  <a:srgbClr val="272525"/>
                </a:solidFill>
                <a:latin typeface="Petrona Bold" pitchFamily="34" charset="0"/>
                <a:ea typeface="Petrona Bold" pitchFamily="34" charset="-122"/>
                <a:cs typeface="Petrona Bold" pitchFamily="34" charset="-120"/>
              </a:rPr>
              <a:t>Integrate &amp; Enable</a:t>
            </a:r>
            <a:endParaRPr lang="en-US" sz="2100" dirty="0"/>
          </a:p>
        </p:txBody>
      </p:sp>
      <p:sp>
        <p:nvSpPr>
          <p:cNvPr id="16" name="Text 13"/>
          <p:cNvSpPr/>
          <p:nvPr/>
        </p:nvSpPr>
        <p:spPr>
          <a:xfrm>
            <a:off x="2089785" y="6813590"/>
            <a:ext cx="6340554" cy="652462"/>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Connect with CI/CD pipelines and AI-assisted coding environments for continued development.</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321475"/>
            <a:ext cx="6260306"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Technical Architecture</a:t>
            </a:r>
            <a:endParaRPr lang="en-US" sz="4650" dirty="0"/>
          </a:p>
        </p:txBody>
      </p:sp>
      <p:sp>
        <p:nvSpPr>
          <p:cNvPr id="4" name="Text 1"/>
          <p:cNvSpPr/>
          <p:nvPr/>
        </p:nvSpPr>
        <p:spPr>
          <a:xfrm>
            <a:off x="6280190" y="2405896"/>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solution employs a sophisticated architecture that processes legacy RPG code through multiple specialized components, each handling a specific aspect of the transformation process.</a:t>
            </a:r>
            <a:endParaRPr lang="en-US" sz="1750" dirty="0"/>
          </a:p>
        </p:txBody>
      </p:sp>
      <p:sp>
        <p:nvSpPr>
          <p:cNvPr id="5" name="Text 2"/>
          <p:cNvSpPr/>
          <p:nvPr/>
        </p:nvSpPr>
        <p:spPr>
          <a:xfrm>
            <a:off x="6280190" y="3749754"/>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architecture facilitates seamless flow from legacy code input through analysis, transformation, and output generation. Each component is designed to handle specific aspects of the modernization process, ensuring comprehensive coverage of all technical requirements.</a:t>
            </a:r>
            <a:endParaRPr lang="en-US" sz="1750" dirty="0"/>
          </a:p>
        </p:txBody>
      </p:sp>
      <p:sp>
        <p:nvSpPr>
          <p:cNvPr id="6" name="Text 3"/>
          <p:cNvSpPr/>
          <p:nvPr/>
        </p:nvSpPr>
        <p:spPr>
          <a:xfrm>
            <a:off x="6280190" y="5819418"/>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modular design allows for flexibility in deployment and scalability as modernization needs grow, while maintaining consistent quality across all generated artifacts.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45544" y="429458"/>
            <a:ext cx="4092178" cy="511493"/>
          </a:xfrm>
          <a:prstGeom prst="rect">
            <a:avLst/>
          </a:prstGeom>
          <a:noFill/>
          <a:ln/>
        </p:spPr>
        <p:txBody>
          <a:bodyPr wrap="none" lIns="0" tIns="0" rIns="0" bIns="0" rtlCol="0" anchor="t"/>
          <a:lstStyle/>
          <a:p>
            <a:pPr marL="0" indent="0" algn="l">
              <a:lnSpc>
                <a:spcPts val="4000"/>
              </a:lnSpc>
              <a:buNone/>
            </a:pPr>
            <a:r>
              <a:rPr lang="en-US" sz="3200" b="1" dirty="0">
                <a:solidFill>
                  <a:srgbClr val="000000"/>
                </a:solidFill>
                <a:latin typeface="Petrona Bold" pitchFamily="34" charset="0"/>
                <a:ea typeface="Petrona Bold" pitchFamily="34" charset="-122"/>
                <a:cs typeface="Petrona Bold" pitchFamily="34" charset="-120"/>
              </a:rPr>
              <a:t>Process Flow</a:t>
            </a:r>
            <a:endParaRPr lang="en-US" sz="3200" dirty="0"/>
          </a:p>
        </p:txBody>
      </p:sp>
      <p:pic>
        <p:nvPicPr>
          <p:cNvPr id="3" name="Image 0" descr="preencoded.png"/>
          <p:cNvPicPr>
            <a:picLocks noChangeAspect="1"/>
          </p:cNvPicPr>
          <p:nvPr/>
        </p:nvPicPr>
        <p:blipFill>
          <a:blip r:embed="rId3"/>
          <a:stretch>
            <a:fillRect/>
          </a:stretch>
        </p:blipFill>
        <p:spPr>
          <a:xfrm>
            <a:off x="545544" y="1252657"/>
            <a:ext cx="779383" cy="935355"/>
          </a:xfrm>
          <a:prstGeom prst="rect">
            <a:avLst/>
          </a:prstGeom>
        </p:spPr>
      </p:pic>
      <p:sp>
        <p:nvSpPr>
          <p:cNvPr id="4" name="Text 1"/>
          <p:cNvSpPr/>
          <p:nvPr/>
        </p:nvSpPr>
        <p:spPr>
          <a:xfrm>
            <a:off x="1558766" y="1408509"/>
            <a:ext cx="2046089" cy="255746"/>
          </a:xfrm>
          <a:prstGeom prst="rect">
            <a:avLst/>
          </a:prstGeom>
          <a:noFill/>
          <a:ln/>
        </p:spPr>
        <p:txBody>
          <a:bodyPr wrap="none" lIns="0" tIns="0" rIns="0" bIns="0" rtlCol="0" anchor="t"/>
          <a:lstStyle/>
          <a:p>
            <a:pPr marL="0" indent="0" algn="l">
              <a:lnSpc>
                <a:spcPts val="2000"/>
              </a:lnSpc>
              <a:buNone/>
            </a:pPr>
            <a:r>
              <a:rPr lang="en-US" sz="1600" b="1" dirty="0">
                <a:solidFill>
                  <a:srgbClr val="272525"/>
                </a:solidFill>
                <a:latin typeface="Petrona Bold" pitchFamily="34" charset="0"/>
                <a:ea typeface="Petrona Bold" pitchFamily="34" charset="-122"/>
                <a:cs typeface="Petrona Bold" pitchFamily="34" charset="-120"/>
              </a:rPr>
              <a:t>Input Processing</a:t>
            </a:r>
            <a:endParaRPr lang="en-US" sz="1600" dirty="0"/>
          </a:p>
        </p:txBody>
      </p:sp>
      <p:sp>
        <p:nvSpPr>
          <p:cNvPr id="5" name="Text 2"/>
          <p:cNvSpPr/>
          <p:nvPr/>
        </p:nvSpPr>
        <p:spPr>
          <a:xfrm>
            <a:off x="1558766" y="1757720"/>
            <a:ext cx="12526089" cy="249317"/>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Parse RPG source code with type specification to prepare for analysis.</a:t>
            </a:r>
            <a:endParaRPr lang="en-US" sz="1200" dirty="0"/>
          </a:p>
        </p:txBody>
      </p:sp>
      <p:pic>
        <p:nvPicPr>
          <p:cNvPr id="6" name="Image 1" descr="preencoded.png"/>
          <p:cNvPicPr>
            <a:picLocks noChangeAspect="1"/>
          </p:cNvPicPr>
          <p:nvPr/>
        </p:nvPicPr>
        <p:blipFill>
          <a:blip r:embed="rId4"/>
          <a:stretch>
            <a:fillRect/>
          </a:stretch>
        </p:blipFill>
        <p:spPr>
          <a:xfrm>
            <a:off x="545544" y="2188012"/>
            <a:ext cx="779383" cy="935355"/>
          </a:xfrm>
          <a:prstGeom prst="rect">
            <a:avLst/>
          </a:prstGeom>
        </p:spPr>
      </p:pic>
      <p:sp>
        <p:nvSpPr>
          <p:cNvPr id="7" name="Text 3"/>
          <p:cNvSpPr/>
          <p:nvPr/>
        </p:nvSpPr>
        <p:spPr>
          <a:xfrm>
            <a:off x="1558766" y="2343864"/>
            <a:ext cx="2046089" cy="255746"/>
          </a:xfrm>
          <a:prstGeom prst="rect">
            <a:avLst/>
          </a:prstGeom>
          <a:noFill/>
          <a:ln/>
        </p:spPr>
        <p:txBody>
          <a:bodyPr wrap="none" lIns="0" tIns="0" rIns="0" bIns="0" rtlCol="0" anchor="t"/>
          <a:lstStyle/>
          <a:p>
            <a:pPr marL="0" indent="0" algn="l">
              <a:lnSpc>
                <a:spcPts val="2000"/>
              </a:lnSpc>
              <a:buNone/>
            </a:pPr>
            <a:r>
              <a:rPr lang="en-US" sz="1600" b="1" dirty="0">
                <a:solidFill>
                  <a:srgbClr val="272525"/>
                </a:solidFill>
                <a:latin typeface="Petrona Bold" pitchFamily="34" charset="0"/>
                <a:ea typeface="Petrona Bold" pitchFamily="34" charset="-122"/>
                <a:cs typeface="Petrona Bold" pitchFamily="34" charset="-120"/>
              </a:rPr>
              <a:t>Analysis</a:t>
            </a:r>
            <a:endParaRPr lang="en-US" sz="1600" dirty="0"/>
          </a:p>
        </p:txBody>
      </p:sp>
      <p:sp>
        <p:nvSpPr>
          <p:cNvPr id="8" name="Text 4"/>
          <p:cNvSpPr/>
          <p:nvPr/>
        </p:nvSpPr>
        <p:spPr>
          <a:xfrm>
            <a:off x="1558766" y="2693075"/>
            <a:ext cx="12526089" cy="249317"/>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Generate language-agnostic pseudocode representation of business logic.</a:t>
            </a:r>
            <a:endParaRPr lang="en-US" sz="1200" dirty="0"/>
          </a:p>
        </p:txBody>
      </p:sp>
      <p:pic>
        <p:nvPicPr>
          <p:cNvPr id="9" name="Image 2" descr="preencoded.png"/>
          <p:cNvPicPr>
            <a:picLocks noChangeAspect="1"/>
          </p:cNvPicPr>
          <p:nvPr/>
        </p:nvPicPr>
        <p:blipFill>
          <a:blip r:embed="rId5"/>
          <a:stretch>
            <a:fillRect/>
          </a:stretch>
        </p:blipFill>
        <p:spPr>
          <a:xfrm>
            <a:off x="545544" y="3123367"/>
            <a:ext cx="779383" cy="935355"/>
          </a:xfrm>
          <a:prstGeom prst="rect">
            <a:avLst/>
          </a:prstGeom>
        </p:spPr>
      </p:pic>
      <p:sp>
        <p:nvSpPr>
          <p:cNvPr id="10" name="Text 5"/>
          <p:cNvSpPr/>
          <p:nvPr/>
        </p:nvSpPr>
        <p:spPr>
          <a:xfrm>
            <a:off x="1558766" y="3279219"/>
            <a:ext cx="2046089" cy="255746"/>
          </a:xfrm>
          <a:prstGeom prst="rect">
            <a:avLst/>
          </a:prstGeom>
          <a:noFill/>
          <a:ln/>
        </p:spPr>
        <p:txBody>
          <a:bodyPr wrap="none" lIns="0" tIns="0" rIns="0" bIns="0" rtlCol="0" anchor="t"/>
          <a:lstStyle/>
          <a:p>
            <a:pPr marL="0" indent="0" algn="l">
              <a:lnSpc>
                <a:spcPts val="2000"/>
              </a:lnSpc>
              <a:buNone/>
            </a:pPr>
            <a:r>
              <a:rPr lang="en-US" sz="1600" b="1" dirty="0">
                <a:solidFill>
                  <a:srgbClr val="272525"/>
                </a:solidFill>
                <a:latin typeface="Petrona Bold" pitchFamily="34" charset="0"/>
                <a:ea typeface="Petrona Bold" pitchFamily="34" charset="-122"/>
                <a:cs typeface="Petrona Bold" pitchFamily="34" charset="-120"/>
              </a:rPr>
              <a:t>Documentation</a:t>
            </a:r>
            <a:endParaRPr lang="en-US" sz="1600" dirty="0"/>
          </a:p>
        </p:txBody>
      </p:sp>
      <p:sp>
        <p:nvSpPr>
          <p:cNvPr id="11" name="Text 6"/>
          <p:cNvSpPr/>
          <p:nvPr/>
        </p:nvSpPr>
        <p:spPr>
          <a:xfrm>
            <a:off x="1558766" y="3628430"/>
            <a:ext cx="12526089" cy="249317"/>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Create flow diagrams and business documents to preserve knowledge.</a:t>
            </a:r>
            <a:endParaRPr lang="en-US" sz="1200" dirty="0"/>
          </a:p>
        </p:txBody>
      </p:sp>
      <p:pic>
        <p:nvPicPr>
          <p:cNvPr id="12" name="Image 3" descr="preencoded.png"/>
          <p:cNvPicPr>
            <a:picLocks noChangeAspect="1"/>
          </p:cNvPicPr>
          <p:nvPr/>
        </p:nvPicPr>
        <p:blipFill>
          <a:blip r:embed="rId6"/>
          <a:stretch>
            <a:fillRect/>
          </a:stretch>
        </p:blipFill>
        <p:spPr>
          <a:xfrm>
            <a:off x="545544" y="4058722"/>
            <a:ext cx="779383" cy="935355"/>
          </a:xfrm>
          <a:prstGeom prst="rect">
            <a:avLst/>
          </a:prstGeom>
        </p:spPr>
      </p:pic>
      <p:sp>
        <p:nvSpPr>
          <p:cNvPr id="13" name="Text 7"/>
          <p:cNvSpPr/>
          <p:nvPr/>
        </p:nvSpPr>
        <p:spPr>
          <a:xfrm>
            <a:off x="1558766" y="4214574"/>
            <a:ext cx="2046089" cy="255746"/>
          </a:xfrm>
          <a:prstGeom prst="rect">
            <a:avLst/>
          </a:prstGeom>
          <a:noFill/>
          <a:ln/>
        </p:spPr>
        <p:txBody>
          <a:bodyPr wrap="none" lIns="0" tIns="0" rIns="0" bIns="0" rtlCol="0" anchor="t"/>
          <a:lstStyle/>
          <a:p>
            <a:pPr marL="0" indent="0" algn="l">
              <a:lnSpc>
                <a:spcPts val="2000"/>
              </a:lnSpc>
              <a:buNone/>
            </a:pPr>
            <a:r>
              <a:rPr lang="en-US" sz="1600" b="1" dirty="0">
                <a:solidFill>
                  <a:srgbClr val="272525"/>
                </a:solidFill>
                <a:latin typeface="Petrona Bold" pitchFamily="34" charset="0"/>
                <a:ea typeface="Petrona Bold" pitchFamily="34" charset="-122"/>
                <a:cs typeface="Petrona Bold" pitchFamily="34" charset="-120"/>
              </a:rPr>
              <a:t>Code Generation</a:t>
            </a:r>
            <a:endParaRPr lang="en-US" sz="1600" dirty="0"/>
          </a:p>
        </p:txBody>
      </p:sp>
      <p:sp>
        <p:nvSpPr>
          <p:cNvPr id="14" name="Text 8"/>
          <p:cNvSpPr/>
          <p:nvPr/>
        </p:nvSpPr>
        <p:spPr>
          <a:xfrm>
            <a:off x="1558766" y="4563785"/>
            <a:ext cx="12526089" cy="249317"/>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Produce target architecture in Java or Python with appropriate structures.</a:t>
            </a:r>
            <a:endParaRPr lang="en-US" sz="1200" dirty="0"/>
          </a:p>
        </p:txBody>
      </p:sp>
      <p:pic>
        <p:nvPicPr>
          <p:cNvPr id="15" name="Image 4" descr="preencoded.png"/>
          <p:cNvPicPr>
            <a:picLocks noChangeAspect="1"/>
          </p:cNvPicPr>
          <p:nvPr/>
        </p:nvPicPr>
        <p:blipFill>
          <a:blip r:embed="rId7"/>
          <a:stretch>
            <a:fillRect/>
          </a:stretch>
        </p:blipFill>
        <p:spPr>
          <a:xfrm>
            <a:off x="545544" y="4994077"/>
            <a:ext cx="779383" cy="935355"/>
          </a:xfrm>
          <a:prstGeom prst="rect">
            <a:avLst/>
          </a:prstGeom>
        </p:spPr>
      </p:pic>
      <p:sp>
        <p:nvSpPr>
          <p:cNvPr id="16" name="Text 9"/>
          <p:cNvSpPr/>
          <p:nvPr/>
        </p:nvSpPr>
        <p:spPr>
          <a:xfrm>
            <a:off x="1558766" y="5149929"/>
            <a:ext cx="2046089" cy="255746"/>
          </a:xfrm>
          <a:prstGeom prst="rect">
            <a:avLst/>
          </a:prstGeom>
          <a:noFill/>
          <a:ln/>
        </p:spPr>
        <p:txBody>
          <a:bodyPr wrap="none" lIns="0" tIns="0" rIns="0" bIns="0" rtlCol="0" anchor="t"/>
          <a:lstStyle/>
          <a:p>
            <a:pPr marL="0" indent="0" algn="l">
              <a:lnSpc>
                <a:spcPts val="2000"/>
              </a:lnSpc>
              <a:buNone/>
            </a:pPr>
            <a:r>
              <a:rPr lang="en-US" sz="1600" b="1" dirty="0">
                <a:solidFill>
                  <a:srgbClr val="272525"/>
                </a:solidFill>
                <a:latin typeface="Petrona Bold" pitchFamily="34" charset="0"/>
                <a:ea typeface="Petrona Bold" pitchFamily="34" charset="-122"/>
                <a:cs typeface="Petrona Bold" pitchFamily="34" charset="-120"/>
              </a:rPr>
              <a:t>Logic Translation</a:t>
            </a:r>
            <a:endParaRPr lang="en-US" sz="1600" dirty="0"/>
          </a:p>
        </p:txBody>
      </p:sp>
      <p:sp>
        <p:nvSpPr>
          <p:cNvPr id="17" name="Text 10"/>
          <p:cNvSpPr/>
          <p:nvPr/>
        </p:nvSpPr>
        <p:spPr>
          <a:xfrm>
            <a:off x="1558766" y="5499140"/>
            <a:ext cx="12526089" cy="249317"/>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Convert pseudocode to target language implementation with business rules intact.</a:t>
            </a:r>
            <a:endParaRPr lang="en-US" sz="1200" dirty="0"/>
          </a:p>
        </p:txBody>
      </p:sp>
      <p:pic>
        <p:nvPicPr>
          <p:cNvPr id="18" name="Image 5" descr="preencoded.png"/>
          <p:cNvPicPr>
            <a:picLocks noChangeAspect="1"/>
          </p:cNvPicPr>
          <p:nvPr/>
        </p:nvPicPr>
        <p:blipFill>
          <a:blip r:embed="rId8"/>
          <a:stretch>
            <a:fillRect/>
          </a:stretch>
        </p:blipFill>
        <p:spPr>
          <a:xfrm>
            <a:off x="545544" y="5929432"/>
            <a:ext cx="779383" cy="935355"/>
          </a:xfrm>
          <a:prstGeom prst="rect">
            <a:avLst/>
          </a:prstGeom>
        </p:spPr>
      </p:pic>
      <p:sp>
        <p:nvSpPr>
          <p:cNvPr id="19" name="Text 11"/>
          <p:cNvSpPr/>
          <p:nvPr/>
        </p:nvSpPr>
        <p:spPr>
          <a:xfrm>
            <a:off x="1558766" y="6085284"/>
            <a:ext cx="2046089" cy="255746"/>
          </a:xfrm>
          <a:prstGeom prst="rect">
            <a:avLst/>
          </a:prstGeom>
          <a:noFill/>
          <a:ln/>
        </p:spPr>
        <p:txBody>
          <a:bodyPr wrap="none" lIns="0" tIns="0" rIns="0" bIns="0" rtlCol="0" anchor="t"/>
          <a:lstStyle/>
          <a:p>
            <a:pPr marL="0" indent="0" algn="l">
              <a:lnSpc>
                <a:spcPts val="2000"/>
              </a:lnSpc>
              <a:buNone/>
            </a:pPr>
            <a:r>
              <a:rPr lang="en-US" sz="1600" b="1" dirty="0">
                <a:solidFill>
                  <a:srgbClr val="272525"/>
                </a:solidFill>
                <a:latin typeface="Petrona Bold" pitchFamily="34" charset="0"/>
                <a:ea typeface="Petrona Bold" pitchFamily="34" charset="-122"/>
                <a:cs typeface="Petrona Bold" pitchFamily="34" charset="-120"/>
              </a:rPr>
              <a:t>Quality Assurance</a:t>
            </a:r>
            <a:endParaRPr lang="en-US" sz="1600" dirty="0"/>
          </a:p>
        </p:txBody>
      </p:sp>
      <p:sp>
        <p:nvSpPr>
          <p:cNvPr id="20" name="Text 12"/>
          <p:cNvSpPr/>
          <p:nvPr/>
        </p:nvSpPr>
        <p:spPr>
          <a:xfrm>
            <a:off x="1558766" y="6434495"/>
            <a:ext cx="12526089" cy="249317"/>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Run automated checks via Jenkins pipeline to ensure standards compliance.</a:t>
            </a:r>
            <a:endParaRPr lang="en-US" sz="1200" dirty="0"/>
          </a:p>
        </p:txBody>
      </p:sp>
      <p:pic>
        <p:nvPicPr>
          <p:cNvPr id="21" name="Image 6" descr="preencoded.png"/>
          <p:cNvPicPr>
            <a:picLocks noChangeAspect="1"/>
          </p:cNvPicPr>
          <p:nvPr/>
        </p:nvPicPr>
        <p:blipFill>
          <a:blip r:embed="rId9"/>
          <a:stretch>
            <a:fillRect/>
          </a:stretch>
        </p:blipFill>
        <p:spPr>
          <a:xfrm>
            <a:off x="545544" y="6864787"/>
            <a:ext cx="779383" cy="935355"/>
          </a:xfrm>
          <a:prstGeom prst="rect">
            <a:avLst/>
          </a:prstGeom>
        </p:spPr>
      </p:pic>
      <p:sp>
        <p:nvSpPr>
          <p:cNvPr id="22" name="Text 13"/>
          <p:cNvSpPr/>
          <p:nvPr/>
        </p:nvSpPr>
        <p:spPr>
          <a:xfrm>
            <a:off x="1558766" y="7020639"/>
            <a:ext cx="2055733" cy="255746"/>
          </a:xfrm>
          <a:prstGeom prst="rect">
            <a:avLst/>
          </a:prstGeom>
          <a:noFill/>
          <a:ln/>
        </p:spPr>
        <p:txBody>
          <a:bodyPr wrap="none" lIns="0" tIns="0" rIns="0" bIns="0" rtlCol="0" anchor="t"/>
          <a:lstStyle/>
          <a:p>
            <a:pPr marL="0" indent="0" algn="l">
              <a:lnSpc>
                <a:spcPts val="2000"/>
              </a:lnSpc>
              <a:buNone/>
            </a:pPr>
            <a:r>
              <a:rPr lang="en-US" sz="1600" b="1" dirty="0">
                <a:solidFill>
                  <a:srgbClr val="272525"/>
                </a:solidFill>
                <a:latin typeface="Petrona Bold" pitchFamily="34" charset="0"/>
                <a:ea typeface="Petrona Bold" pitchFamily="34" charset="-122"/>
                <a:cs typeface="Petrona Bold" pitchFamily="34" charset="-120"/>
              </a:rPr>
              <a:t>Human Enhancement</a:t>
            </a:r>
            <a:endParaRPr lang="en-US" sz="1600" dirty="0"/>
          </a:p>
        </p:txBody>
      </p:sp>
      <p:sp>
        <p:nvSpPr>
          <p:cNvPr id="23" name="Text 14"/>
          <p:cNvSpPr/>
          <p:nvPr/>
        </p:nvSpPr>
        <p:spPr>
          <a:xfrm>
            <a:off x="1558766" y="7369850"/>
            <a:ext cx="12526089" cy="249317"/>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Enable manual review and refinement of generated artifacts by developers.</a:t>
            </a: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34271"/>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Key Components</a:t>
            </a:r>
            <a:endParaRPr lang="en-US" sz="4650" dirty="0"/>
          </a:p>
        </p:txBody>
      </p:sp>
      <p:sp>
        <p:nvSpPr>
          <p:cNvPr id="3" name="Text 1"/>
          <p:cNvSpPr/>
          <p:nvPr/>
        </p:nvSpPr>
        <p:spPr>
          <a:xfrm>
            <a:off x="793790" y="203215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solution consists of six essential components working together to deliver a complete modernization pipeline from legacy RPG to modern applications.</a:t>
            </a:r>
            <a:endParaRPr lang="en-US" sz="1750" dirty="0"/>
          </a:p>
        </p:txBody>
      </p:sp>
      <p:sp>
        <p:nvSpPr>
          <p:cNvPr id="4" name="Text 2"/>
          <p:cNvSpPr/>
          <p:nvPr/>
        </p:nvSpPr>
        <p:spPr>
          <a:xfrm>
            <a:off x="2285405" y="3013115"/>
            <a:ext cx="2977039" cy="372070"/>
          </a:xfrm>
          <a:prstGeom prst="rect">
            <a:avLst/>
          </a:prstGeom>
          <a:noFill/>
          <a:ln/>
        </p:spPr>
        <p:txBody>
          <a:bodyPr wrap="none" lIns="0" tIns="0" rIns="0" bIns="0" rtlCol="0" anchor="t"/>
          <a:lstStyle/>
          <a:p>
            <a:pPr marL="0" indent="0" algn="r">
              <a:lnSpc>
                <a:spcPts val="2900"/>
              </a:lnSpc>
              <a:buNone/>
            </a:pPr>
            <a:r>
              <a:rPr lang="en-US" sz="2300" b="1" dirty="0">
                <a:solidFill>
                  <a:srgbClr val="272525"/>
                </a:solidFill>
                <a:latin typeface="Petrona Bold" pitchFamily="34" charset="0"/>
                <a:ea typeface="Petrona Bold" pitchFamily="34" charset="-122"/>
                <a:cs typeface="Petrona Bold" pitchFamily="34" charset="-120"/>
              </a:rPr>
              <a:t>Input Processor</a:t>
            </a:r>
            <a:endParaRPr lang="en-US" sz="2300" dirty="0"/>
          </a:p>
        </p:txBody>
      </p:sp>
      <p:sp>
        <p:nvSpPr>
          <p:cNvPr id="5" name="Text 3"/>
          <p:cNvSpPr/>
          <p:nvPr/>
        </p:nvSpPr>
        <p:spPr>
          <a:xfrm>
            <a:off x="793790" y="3521273"/>
            <a:ext cx="4468654" cy="725805"/>
          </a:xfrm>
          <a:prstGeom prst="rect">
            <a:avLst/>
          </a:prstGeom>
          <a:noFill/>
          <a:ln/>
        </p:spPr>
        <p:txBody>
          <a:bodyPr wrap="square" lIns="0" tIns="0" rIns="0" bIns="0" rtlCol="0" anchor="t"/>
          <a:lstStyle/>
          <a:p>
            <a:pPr marL="0" indent="0" algn="r">
              <a:lnSpc>
                <a:spcPts val="2850"/>
              </a:lnSpc>
              <a:buNone/>
            </a:pPr>
            <a:r>
              <a:rPr lang="en-US" sz="1750" dirty="0">
                <a:solidFill>
                  <a:srgbClr val="272525"/>
                </a:solidFill>
                <a:latin typeface="Inter" pitchFamily="34" charset="0"/>
                <a:ea typeface="Inter" pitchFamily="34" charset="-122"/>
                <a:cs typeface="Inter" pitchFamily="34" charset="-120"/>
              </a:rPr>
              <a:t>Handles RPG source files with automatic type detection and preprocessing.</a:t>
            </a:r>
            <a:endParaRPr lang="en-US" sz="1750" dirty="0"/>
          </a:p>
        </p:txBody>
      </p:sp>
      <p:pic>
        <p:nvPicPr>
          <p:cNvPr id="6" name="Image 0" descr="preencoded.png"/>
          <p:cNvPicPr>
            <a:picLocks noChangeAspect="1"/>
          </p:cNvPicPr>
          <p:nvPr/>
        </p:nvPicPr>
        <p:blipFill>
          <a:blip r:embed="rId3"/>
          <a:stretch>
            <a:fillRect/>
          </a:stretch>
        </p:blipFill>
        <p:spPr>
          <a:xfrm>
            <a:off x="5489258" y="3378279"/>
            <a:ext cx="3651885" cy="3651885"/>
          </a:xfrm>
          <a:prstGeom prst="rect">
            <a:avLst/>
          </a:prstGeom>
        </p:spPr>
      </p:pic>
      <p:sp>
        <p:nvSpPr>
          <p:cNvPr id="7" name="Shape 4"/>
          <p:cNvSpPr/>
          <p:nvPr/>
        </p:nvSpPr>
        <p:spPr>
          <a:xfrm>
            <a:off x="6152912" y="3398639"/>
            <a:ext cx="566976" cy="566976"/>
          </a:xfrm>
          <a:prstGeom prst="roundRect">
            <a:avLst>
              <a:gd name="adj" fmla="val 1611154"/>
            </a:avLst>
          </a:prstGeom>
          <a:solidFill>
            <a:srgbClr val="CCEEFF"/>
          </a:solidFill>
          <a:ln w="7620">
            <a:solidFill>
              <a:srgbClr val="B2D4E5"/>
            </a:solidFill>
            <a:prstDash val="solid"/>
          </a:ln>
        </p:spPr>
      </p:sp>
      <p:pic>
        <p:nvPicPr>
          <p:cNvPr id="8" name="Image 1" descr="preencoded.png"/>
          <p:cNvPicPr>
            <a:picLocks noChangeAspect="1"/>
          </p:cNvPicPr>
          <p:nvPr/>
        </p:nvPicPr>
        <p:blipFill>
          <a:blip r:embed="rId4"/>
          <a:stretch>
            <a:fillRect/>
          </a:stretch>
        </p:blipFill>
        <p:spPr>
          <a:xfrm>
            <a:off x="6308765" y="3522583"/>
            <a:ext cx="255151" cy="318968"/>
          </a:xfrm>
          <a:prstGeom prst="rect">
            <a:avLst/>
          </a:prstGeom>
        </p:spPr>
      </p:pic>
      <p:sp>
        <p:nvSpPr>
          <p:cNvPr id="9" name="Text 5"/>
          <p:cNvSpPr/>
          <p:nvPr/>
        </p:nvSpPr>
        <p:spPr>
          <a:xfrm>
            <a:off x="9367957" y="3013115"/>
            <a:ext cx="3048953"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LLM Integration Layer</a:t>
            </a:r>
            <a:endParaRPr lang="en-US" sz="2300" dirty="0"/>
          </a:p>
        </p:txBody>
      </p:sp>
      <p:sp>
        <p:nvSpPr>
          <p:cNvPr id="10" name="Text 6"/>
          <p:cNvSpPr/>
          <p:nvPr/>
        </p:nvSpPr>
        <p:spPr>
          <a:xfrm>
            <a:off x="9367957" y="3521273"/>
            <a:ext cx="4468654"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Connects to OpenAI, Anthropic or Google AI for intelligent processing.</a:t>
            </a:r>
            <a:endParaRPr lang="en-US" sz="1750" dirty="0"/>
          </a:p>
        </p:txBody>
      </p:sp>
      <p:pic>
        <p:nvPicPr>
          <p:cNvPr id="11" name="Image 2" descr="preencoded.png"/>
          <p:cNvPicPr>
            <a:picLocks noChangeAspect="1"/>
          </p:cNvPicPr>
          <p:nvPr/>
        </p:nvPicPr>
        <p:blipFill>
          <a:blip r:embed="rId5"/>
          <a:stretch>
            <a:fillRect/>
          </a:stretch>
        </p:blipFill>
        <p:spPr>
          <a:xfrm>
            <a:off x="5489258" y="3378279"/>
            <a:ext cx="3651885" cy="3651885"/>
          </a:xfrm>
          <a:prstGeom prst="rect">
            <a:avLst/>
          </a:prstGeom>
        </p:spPr>
      </p:pic>
      <p:sp>
        <p:nvSpPr>
          <p:cNvPr id="12" name="Shape 7"/>
          <p:cNvSpPr/>
          <p:nvPr/>
        </p:nvSpPr>
        <p:spPr>
          <a:xfrm>
            <a:off x="7910393" y="3398639"/>
            <a:ext cx="566976" cy="566976"/>
          </a:xfrm>
          <a:prstGeom prst="roundRect">
            <a:avLst>
              <a:gd name="adj" fmla="val 1611154"/>
            </a:avLst>
          </a:prstGeom>
          <a:solidFill>
            <a:srgbClr val="CCEEFF"/>
          </a:solidFill>
          <a:ln w="7620">
            <a:solidFill>
              <a:srgbClr val="B2D4E5"/>
            </a:solidFill>
            <a:prstDash val="solid"/>
          </a:ln>
        </p:spPr>
      </p:sp>
      <p:pic>
        <p:nvPicPr>
          <p:cNvPr id="13" name="Image 3" descr="preencoded.png"/>
          <p:cNvPicPr>
            <a:picLocks noChangeAspect="1"/>
          </p:cNvPicPr>
          <p:nvPr/>
        </p:nvPicPr>
        <p:blipFill>
          <a:blip r:embed="rId6"/>
          <a:stretch>
            <a:fillRect/>
          </a:stretch>
        </p:blipFill>
        <p:spPr>
          <a:xfrm>
            <a:off x="8066246" y="3522583"/>
            <a:ext cx="255151" cy="318968"/>
          </a:xfrm>
          <a:prstGeom prst="rect">
            <a:avLst/>
          </a:prstGeom>
        </p:spPr>
      </p:pic>
      <p:sp>
        <p:nvSpPr>
          <p:cNvPr id="14" name="Text 8"/>
          <p:cNvSpPr/>
          <p:nvPr/>
        </p:nvSpPr>
        <p:spPr>
          <a:xfrm>
            <a:off x="9594771" y="4587240"/>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Artifact Generator</a:t>
            </a:r>
            <a:endParaRPr lang="en-US" sz="2300" dirty="0"/>
          </a:p>
        </p:txBody>
      </p:sp>
      <p:sp>
        <p:nvSpPr>
          <p:cNvPr id="15" name="Text 9"/>
          <p:cNvSpPr/>
          <p:nvPr/>
        </p:nvSpPr>
        <p:spPr>
          <a:xfrm>
            <a:off x="9594771" y="5095399"/>
            <a:ext cx="424184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Creates comprehensive documentation outputs for knowledge preservation.</a:t>
            </a:r>
            <a:endParaRPr lang="en-US" sz="1750" dirty="0"/>
          </a:p>
        </p:txBody>
      </p:sp>
      <p:pic>
        <p:nvPicPr>
          <p:cNvPr id="16" name="Image 4" descr="preencoded.png"/>
          <p:cNvPicPr>
            <a:picLocks noChangeAspect="1"/>
          </p:cNvPicPr>
          <p:nvPr/>
        </p:nvPicPr>
        <p:blipFill>
          <a:blip r:embed="rId7"/>
          <a:stretch>
            <a:fillRect/>
          </a:stretch>
        </p:blipFill>
        <p:spPr>
          <a:xfrm>
            <a:off x="5489258" y="3378279"/>
            <a:ext cx="3651885" cy="3651885"/>
          </a:xfrm>
          <a:prstGeom prst="rect">
            <a:avLst/>
          </a:prstGeom>
        </p:spPr>
      </p:pic>
      <p:sp>
        <p:nvSpPr>
          <p:cNvPr id="17" name="Shape 10"/>
          <p:cNvSpPr/>
          <p:nvPr/>
        </p:nvSpPr>
        <p:spPr>
          <a:xfrm>
            <a:off x="8789075" y="4920734"/>
            <a:ext cx="566976" cy="566976"/>
          </a:xfrm>
          <a:prstGeom prst="roundRect">
            <a:avLst>
              <a:gd name="adj" fmla="val 1611154"/>
            </a:avLst>
          </a:prstGeom>
          <a:solidFill>
            <a:srgbClr val="CCEEFF"/>
          </a:solidFill>
          <a:ln w="7620">
            <a:solidFill>
              <a:srgbClr val="B2D4E5"/>
            </a:solidFill>
            <a:prstDash val="solid"/>
          </a:ln>
        </p:spPr>
      </p:sp>
      <p:pic>
        <p:nvPicPr>
          <p:cNvPr id="18" name="Image 5" descr="preencoded.png"/>
          <p:cNvPicPr>
            <a:picLocks noChangeAspect="1"/>
          </p:cNvPicPr>
          <p:nvPr/>
        </p:nvPicPr>
        <p:blipFill>
          <a:blip r:embed="rId8"/>
          <a:stretch>
            <a:fillRect/>
          </a:stretch>
        </p:blipFill>
        <p:spPr>
          <a:xfrm>
            <a:off x="8944928" y="5044678"/>
            <a:ext cx="255151" cy="318968"/>
          </a:xfrm>
          <a:prstGeom prst="rect">
            <a:avLst/>
          </a:prstGeom>
        </p:spPr>
      </p:pic>
      <p:sp>
        <p:nvSpPr>
          <p:cNvPr id="19" name="Text 11"/>
          <p:cNvSpPr/>
          <p:nvPr/>
        </p:nvSpPr>
        <p:spPr>
          <a:xfrm>
            <a:off x="9367957" y="6161365"/>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Code Generator</a:t>
            </a:r>
            <a:endParaRPr lang="en-US" sz="2300" dirty="0"/>
          </a:p>
        </p:txBody>
      </p:sp>
      <p:sp>
        <p:nvSpPr>
          <p:cNvPr id="20" name="Text 12"/>
          <p:cNvSpPr/>
          <p:nvPr/>
        </p:nvSpPr>
        <p:spPr>
          <a:xfrm>
            <a:off x="9367957" y="6669524"/>
            <a:ext cx="4468654"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Builds target language structures with appropriate patterns and frameworks.</a:t>
            </a:r>
            <a:endParaRPr lang="en-US" sz="1750" dirty="0"/>
          </a:p>
        </p:txBody>
      </p:sp>
      <p:pic>
        <p:nvPicPr>
          <p:cNvPr id="21" name="Image 6" descr="preencoded.png"/>
          <p:cNvPicPr>
            <a:picLocks noChangeAspect="1"/>
          </p:cNvPicPr>
          <p:nvPr/>
        </p:nvPicPr>
        <p:blipFill>
          <a:blip r:embed="rId9"/>
          <a:stretch>
            <a:fillRect/>
          </a:stretch>
        </p:blipFill>
        <p:spPr>
          <a:xfrm>
            <a:off x="5489258" y="3378279"/>
            <a:ext cx="3651885" cy="3651885"/>
          </a:xfrm>
          <a:prstGeom prst="rect">
            <a:avLst/>
          </a:prstGeom>
        </p:spPr>
      </p:pic>
      <p:sp>
        <p:nvSpPr>
          <p:cNvPr id="22" name="Shape 13"/>
          <p:cNvSpPr/>
          <p:nvPr/>
        </p:nvSpPr>
        <p:spPr>
          <a:xfrm>
            <a:off x="7910393" y="6442710"/>
            <a:ext cx="566976" cy="566976"/>
          </a:xfrm>
          <a:prstGeom prst="roundRect">
            <a:avLst>
              <a:gd name="adj" fmla="val 1611154"/>
            </a:avLst>
          </a:prstGeom>
          <a:solidFill>
            <a:srgbClr val="CCEEFF"/>
          </a:solidFill>
          <a:ln w="7620">
            <a:solidFill>
              <a:srgbClr val="B2D4E5"/>
            </a:solidFill>
            <a:prstDash val="solid"/>
          </a:ln>
        </p:spPr>
      </p:sp>
      <p:pic>
        <p:nvPicPr>
          <p:cNvPr id="23" name="Image 7" descr="preencoded.png"/>
          <p:cNvPicPr>
            <a:picLocks noChangeAspect="1"/>
          </p:cNvPicPr>
          <p:nvPr/>
        </p:nvPicPr>
        <p:blipFill>
          <a:blip r:embed="rId10"/>
          <a:stretch>
            <a:fillRect/>
          </a:stretch>
        </p:blipFill>
        <p:spPr>
          <a:xfrm>
            <a:off x="8066246" y="6566654"/>
            <a:ext cx="255151" cy="318968"/>
          </a:xfrm>
          <a:prstGeom prst="rect">
            <a:avLst/>
          </a:prstGeom>
        </p:spPr>
      </p:pic>
      <p:sp>
        <p:nvSpPr>
          <p:cNvPr id="24" name="Text 14"/>
          <p:cNvSpPr/>
          <p:nvPr/>
        </p:nvSpPr>
        <p:spPr>
          <a:xfrm>
            <a:off x="2285405" y="6161365"/>
            <a:ext cx="2977039" cy="372070"/>
          </a:xfrm>
          <a:prstGeom prst="rect">
            <a:avLst/>
          </a:prstGeom>
          <a:noFill/>
          <a:ln/>
        </p:spPr>
        <p:txBody>
          <a:bodyPr wrap="none" lIns="0" tIns="0" rIns="0" bIns="0" rtlCol="0" anchor="t"/>
          <a:lstStyle/>
          <a:p>
            <a:pPr marL="0" indent="0" algn="r">
              <a:lnSpc>
                <a:spcPts val="2900"/>
              </a:lnSpc>
              <a:buNone/>
            </a:pPr>
            <a:r>
              <a:rPr lang="en-US" sz="2300" b="1" dirty="0">
                <a:solidFill>
                  <a:srgbClr val="272525"/>
                </a:solidFill>
                <a:latin typeface="Petrona Bold" pitchFamily="34" charset="0"/>
                <a:ea typeface="Petrona Bold" pitchFamily="34" charset="-122"/>
                <a:cs typeface="Petrona Bold" pitchFamily="34" charset="-120"/>
              </a:rPr>
              <a:t>Logic Translator</a:t>
            </a:r>
            <a:endParaRPr lang="en-US" sz="2300" dirty="0"/>
          </a:p>
        </p:txBody>
      </p:sp>
      <p:sp>
        <p:nvSpPr>
          <p:cNvPr id="25" name="Text 15"/>
          <p:cNvSpPr/>
          <p:nvPr/>
        </p:nvSpPr>
        <p:spPr>
          <a:xfrm>
            <a:off x="793790" y="6669524"/>
            <a:ext cx="4468654" cy="725805"/>
          </a:xfrm>
          <a:prstGeom prst="rect">
            <a:avLst/>
          </a:prstGeom>
          <a:noFill/>
          <a:ln/>
        </p:spPr>
        <p:txBody>
          <a:bodyPr wrap="square" lIns="0" tIns="0" rIns="0" bIns="0" rtlCol="0" anchor="t"/>
          <a:lstStyle/>
          <a:p>
            <a:pPr marL="0" indent="0" algn="r">
              <a:lnSpc>
                <a:spcPts val="2850"/>
              </a:lnSpc>
              <a:buNone/>
            </a:pPr>
            <a:r>
              <a:rPr lang="en-US" sz="1750" dirty="0">
                <a:solidFill>
                  <a:srgbClr val="272525"/>
                </a:solidFill>
                <a:latin typeface="Inter" pitchFamily="34" charset="0"/>
                <a:ea typeface="Inter" pitchFamily="34" charset="-122"/>
                <a:cs typeface="Inter" pitchFamily="34" charset="-120"/>
              </a:rPr>
              <a:t>Implements business logic in target language while preserving functionality.</a:t>
            </a:r>
            <a:endParaRPr lang="en-US" sz="1750" dirty="0"/>
          </a:p>
        </p:txBody>
      </p:sp>
      <p:pic>
        <p:nvPicPr>
          <p:cNvPr id="26" name="Image 8" descr="preencoded.png"/>
          <p:cNvPicPr>
            <a:picLocks noChangeAspect="1"/>
          </p:cNvPicPr>
          <p:nvPr/>
        </p:nvPicPr>
        <p:blipFill>
          <a:blip r:embed="rId11"/>
          <a:stretch>
            <a:fillRect/>
          </a:stretch>
        </p:blipFill>
        <p:spPr>
          <a:xfrm>
            <a:off x="5489258" y="3378279"/>
            <a:ext cx="3651885" cy="3651885"/>
          </a:xfrm>
          <a:prstGeom prst="rect">
            <a:avLst/>
          </a:prstGeom>
        </p:spPr>
      </p:pic>
      <p:sp>
        <p:nvSpPr>
          <p:cNvPr id="27" name="Shape 16"/>
          <p:cNvSpPr/>
          <p:nvPr/>
        </p:nvSpPr>
        <p:spPr>
          <a:xfrm>
            <a:off x="6152912" y="6442710"/>
            <a:ext cx="566976" cy="566976"/>
          </a:xfrm>
          <a:prstGeom prst="roundRect">
            <a:avLst>
              <a:gd name="adj" fmla="val 1611154"/>
            </a:avLst>
          </a:prstGeom>
          <a:solidFill>
            <a:srgbClr val="CCEEFF"/>
          </a:solidFill>
          <a:ln w="7620">
            <a:solidFill>
              <a:srgbClr val="B2D4E5"/>
            </a:solidFill>
            <a:prstDash val="solid"/>
          </a:ln>
        </p:spPr>
      </p:sp>
      <p:pic>
        <p:nvPicPr>
          <p:cNvPr id="28" name="Image 9" descr="preencoded.png"/>
          <p:cNvPicPr>
            <a:picLocks noChangeAspect="1"/>
          </p:cNvPicPr>
          <p:nvPr/>
        </p:nvPicPr>
        <p:blipFill>
          <a:blip r:embed="rId12"/>
          <a:stretch>
            <a:fillRect/>
          </a:stretch>
        </p:blipFill>
        <p:spPr>
          <a:xfrm>
            <a:off x="6308765" y="6566654"/>
            <a:ext cx="255151" cy="318968"/>
          </a:xfrm>
          <a:prstGeom prst="rect">
            <a:avLst/>
          </a:prstGeom>
        </p:spPr>
      </p:pic>
      <p:sp>
        <p:nvSpPr>
          <p:cNvPr id="29" name="Text 17"/>
          <p:cNvSpPr/>
          <p:nvPr/>
        </p:nvSpPr>
        <p:spPr>
          <a:xfrm>
            <a:off x="2058591" y="4587240"/>
            <a:ext cx="2977039" cy="372070"/>
          </a:xfrm>
          <a:prstGeom prst="rect">
            <a:avLst/>
          </a:prstGeom>
          <a:noFill/>
          <a:ln/>
        </p:spPr>
        <p:txBody>
          <a:bodyPr wrap="none" lIns="0" tIns="0" rIns="0" bIns="0" rtlCol="0" anchor="t"/>
          <a:lstStyle/>
          <a:p>
            <a:pPr marL="0" indent="0" algn="r">
              <a:lnSpc>
                <a:spcPts val="2900"/>
              </a:lnSpc>
              <a:buNone/>
            </a:pPr>
            <a:r>
              <a:rPr lang="en-US" sz="2300" b="1" dirty="0">
                <a:solidFill>
                  <a:srgbClr val="272525"/>
                </a:solidFill>
                <a:latin typeface="Petrona Bold" pitchFamily="34" charset="0"/>
                <a:ea typeface="Petrona Bold" pitchFamily="34" charset="-122"/>
                <a:cs typeface="Petrona Bold" pitchFamily="34" charset="-120"/>
              </a:rPr>
              <a:t>CI/CD Integration</a:t>
            </a:r>
            <a:endParaRPr lang="en-US" sz="2300" dirty="0"/>
          </a:p>
        </p:txBody>
      </p:sp>
      <p:sp>
        <p:nvSpPr>
          <p:cNvPr id="30" name="Text 18"/>
          <p:cNvSpPr/>
          <p:nvPr/>
        </p:nvSpPr>
        <p:spPr>
          <a:xfrm>
            <a:off x="793790" y="5095399"/>
            <a:ext cx="4241840" cy="725805"/>
          </a:xfrm>
          <a:prstGeom prst="rect">
            <a:avLst/>
          </a:prstGeom>
          <a:noFill/>
          <a:ln/>
        </p:spPr>
        <p:txBody>
          <a:bodyPr wrap="square" lIns="0" tIns="0" rIns="0" bIns="0" rtlCol="0" anchor="t"/>
          <a:lstStyle/>
          <a:p>
            <a:pPr marL="0" indent="0" algn="r">
              <a:lnSpc>
                <a:spcPts val="2850"/>
              </a:lnSpc>
              <a:buNone/>
            </a:pPr>
            <a:r>
              <a:rPr lang="en-US" sz="1750" dirty="0">
                <a:solidFill>
                  <a:srgbClr val="272525"/>
                </a:solidFill>
                <a:latin typeface="Inter" pitchFamily="34" charset="0"/>
                <a:ea typeface="Inter" pitchFamily="34" charset="-122"/>
                <a:cs typeface="Inter" pitchFamily="34" charset="-120"/>
              </a:rPr>
              <a:t>Ensures quality standards through automated testing and validation.</a:t>
            </a:r>
            <a:endParaRPr lang="en-US" sz="1750" dirty="0"/>
          </a:p>
        </p:txBody>
      </p:sp>
      <p:pic>
        <p:nvPicPr>
          <p:cNvPr id="31" name="Image 10" descr="preencoded.png"/>
          <p:cNvPicPr>
            <a:picLocks noChangeAspect="1"/>
          </p:cNvPicPr>
          <p:nvPr/>
        </p:nvPicPr>
        <p:blipFill>
          <a:blip r:embed="rId13"/>
          <a:stretch>
            <a:fillRect/>
          </a:stretch>
        </p:blipFill>
        <p:spPr>
          <a:xfrm>
            <a:off x="5489258" y="3378279"/>
            <a:ext cx="3651885" cy="3651885"/>
          </a:xfrm>
          <a:prstGeom prst="rect">
            <a:avLst/>
          </a:prstGeom>
        </p:spPr>
      </p:pic>
      <p:sp>
        <p:nvSpPr>
          <p:cNvPr id="32" name="Shape 19"/>
          <p:cNvSpPr/>
          <p:nvPr/>
        </p:nvSpPr>
        <p:spPr>
          <a:xfrm>
            <a:off x="5274231" y="4920734"/>
            <a:ext cx="566976" cy="566976"/>
          </a:xfrm>
          <a:prstGeom prst="roundRect">
            <a:avLst>
              <a:gd name="adj" fmla="val 1611154"/>
            </a:avLst>
          </a:prstGeom>
          <a:solidFill>
            <a:srgbClr val="CCEEFF"/>
          </a:solidFill>
          <a:ln w="7620">
            <a:solidFill>
              <a:srgbClr val="B2D4E5"/>
            </a:solidFill>
            <a:prstDash val="solid"/>
          </a:ln>
        </p:spPr>
      </p:sp>
      <p:pic>
        <p:nvPicPr>
          <p:cNvPr id="33" name="Image 11" descr="preencoded.png"/>
          <p:cNvPicPr>
            <a:picLocks noChangeAspect="1"/>
          </p:cNvPicPr>
          <p:nvPr/>
        </p:nvPicPr>
        <p:blipFill>
          <a:blip r:embed="rId14"/>
          <a:stretch>
            <a:fillRect/>
          </a:stretch>
        </p:blipFill>
        <p:spPr>
          <a:xfrm>
            <a:off x="5430083" y="5044678"/>
            <a:ext cx="255151" cy="31896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325523"/>
            <a:ext cx="10545961"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Implementation Detail: Analysis Phase</a:t>
            </a:r>
            <a:endParaRPr lang="en-US" sz="4650" dirty="0"/>
          </a:p>
        </p:txBody>
      </p:sp>
      <p:sp>
        <p:nvSpPr>
          <p:cNvPr id="3" name="Text 1"/>
          <p:cNvSpPr/>
          <p:nvPr/>
        </p:nvSpPr>
        <p:spPr>
          <a:xfrm>
            <a:off x="793790" y="252341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analysis phase is tailored to handle different types of RPG code, recognizing the unique characteristics of each variant to ensure accurate transformation.</a:t>
            </a:r>
            <a:endParaRPr lang="en-US" sz="1750" dirty="0"/>
          </a:p>
        </p:txBody>
      </p:sp>
      <p:sp>
        <p:nvSpPr>
          <p:cNvPr id="4" name="Text 2"/>
          <p:cNvSpPr/>
          <p:nvPr/>
        </p:nvSpPr>
        <p:spPr>
          <a:xfrm>
            <a:off x="793790" y="3731181"/>
            <a:ext cx="3481507"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Petrona Bold" pitchFamily="34" charset="0"/>
                <a:ea typeface="Petrona Bold" pitchFamily="34" charset="-122"/>
                <a:cs typeface="Petrona Bold" pitchFamily="34" charset="-120"/>
              </a:rPr>
              <a:t>For Synon-generated RPG</a:t>
            </a:r>
            <a:endParaRPr lang="en-US" sz="2300" dirty="0"/>
          </a:p>
        </p:txBody>
      </p:sp>
      <p:sp>
        <p:nvSpPr>
          <p:cNvPr id="5" name="Text 3"/>
          <p:cNvSpPr/>
          <p:nvPr/>
        </p:nvSpPr>
        <p:spPr>
          <a:xfrm>
            <a:off x="793790" y="433006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Recognizes Synon patterns and generated constructs</a:t>
            </a:r>
            <a:endParaRPr lang="en-US" sz="1750" dirty="0"/>
          </a:p>
        </p:txBody>
      </p:sp>
      <p:sp>
        <p:nvSpPr>
          <p:cNvPr id="6" name="Text 4"/>
          <p:cNvSpPr/>
          <p:nvPr/>
        </p:nvSpPr>
        <p:spPr>
          <a:xfrm>
            <a:off x="793790" y="477226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Identifies standardized subroutines and work fields</a:t>
            </a:r>
            <a:endParaRPr lang="en-US" sz="1750" dirty="0"/>
          </a:p>
        </p:txBody>
      </p:sp>
      <p:sp>
        <p:nvSpPr>
          <p:cNvPr id="7" name="Text 5"/>
          <p:cNvSpPr/>
          <p:nvPr/>
        </p:nvSpPr>
        <p:spPr>
          <a:xfrm>
            <a:off x="793790" y="521446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Extracts business logic from generated boilerplate</a:t>
            </a:r>
            <a:endParaRPr lang="en-US" sz="1750" dirty="0"/>
          </a:p>
        </p:txBody>
      </p:sp>
      <p:sp>
        <p:nvSpPr>
          <p:cNvPr id="8" name="Text 6"/>
          <p:cNvSpPr/>
          <p:nvPr/>
        </p:nvSpPr>
        <p:spPr>
          <a:xfrm>
            <a:off x="793790" y="565665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Maps Synon-specific patterns to modern equivalents</a:t>
            </a:r>
            <a:endParaRPr lang="en-US" sz="1750" dirty="0"/>
          </a:p>
        </p:txBody>
      </p:sp>
      <p:sp>
        <p:nvSpPr>
          <p:cNvPr id="9" name="Text 7"/>
          <p:cNvSpPr/>
          <p:nvPr/>
        </p:nvSpPr>
        <p:spPr>
          <a:xfrm>
            <a:off x="793790" y="6098857"/>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Preserves business rules embedded in generated code</a:t>
            </a:r>
            <a:endParaRPr lang="en-US" sz="1750" dirty="0"/>
          </a:p>
        </p:txBody>
      </p:sp>
      <p:sp>
        <p:nvSpPr>
          <p:cNvPr id="10" name="Text 8"/>
          <p:cNvSpPr/>
          <p:nvPr/>
        </p:nvSpPr>
        <p:spPr>
          <a:xfrm>
            <a:off x="7599521" y="3731181"/>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Petrona Bold" pitchFamily="34" charset="0"/>
                <a:ea typeface="Petrona Bold" pitchFamily="34" charset="-122"/>
                <a:cs typeface="Petrona Bold" pitchFamily="34" charset="-120"/>
              </a:rPr>
              <a:t>For Modern RPGLE</a:t>
            </a:r>
            <a:endParaRPr lang="en-US" sz="2300" dirty="0"/>
          </a:p>
        </p:txBody>
      </p:sp>
      <p:sp>
        <p:nvSpPr>
          <p:cNvPr id="11" name="Text 9"/>
          <p:cNvSpPr/>
          <p:nvPr/>
        </p:nvSpPr>
        <p:spPr>
          <a:xfrm>
            <a:off x="7599521" y="433006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Analyzes free-format code and modern practices</a:t>
            </a:r>
            <a:endParaRPr lang="en-US" sz="1750" dirty="0"/>
          </a:p>
        </p:txBody>
      </p:sp>
      <p:sp>
        <p:nvSpPr>
          <p:cNvPr id="12" name="Text 10"/>
          <p:cNvSpPr/>
          <p:nvPr/>
        </p:nvSpPr>
        <p:spPr>
          <a:xfrm>
            <a:off x="7599521" y="477226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Identifies procedures, built-in functions, and opcodes</a:t>
            </a:r>
            <a:endParaRPr lang="en-US" sz="1750" dirty="0"/>
          </a:p>
        </p:txBody>
      </p:sp>
      <p:sp>
        <p:nvSpPr>
          <p:cNvPr id="13" name="Text 11"/>
          <p:cNvSpPr/>
          <p:nvPr/>
        </p:nvSpPr>
        <p:spPr>
          <a:xfrm>
            <a:off x="7599521" y="521446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Maps modern RPG constructs to target languages</a:t>
            </a:r>
            <a:endParaRPr lang="en-US" sz="1750" dirty="0"/>
          </a:p>
        </p:txBody>
      </p:sp>
      <p:sp>
        <p:nvSpPr>
          <p:cNvPr id="14" name="Text 12"/>
          <p:cNvSpPr/>
          <p:nvPr/>
        </p:nvSpPr>
        <p:spPr>
          <a:xfrm>
            <a:off x="7599521" y="565665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Preserves modular structure where present</a:t>
            </a:r>
            <a:endParaRPr lang="en-US" sz="1750" dirty="0"/>
          </a:p>
        </p:txBody>
      </p:sp>
      <p:sp>
        <p:nvSpPr>
          <p:cNvPr id="15" name="Text 13"/>
          <p:cNvSpPr/>
          <p:nvPr/>
        </p:nvSpPr>
        <p:spPr>
          <a:xfrm>
            <a:off x="7599521" y="6098857"/>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Maintains naming conventions and organization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28055" y="493514"/>
            <a:ext cx="8944570" cy="588883"/>
          </a:xfrm>
          <a:prstGeom prst="rect">
            <a:avLst/>
          </a:prstGeom>
          <a:noFill/>
          <a:ln/>
        </p:spPr>
        <p:txBody>
          <a:bodyPr wrap="none" lIns="0" tIns="0" rIns="0" bIns="0" rtlCol="0" anchor="t"/>
          <a:lstStyle/>
          <a:p>
            <a:pPr marL="0" indent="0" algn="l">
              <a:lnSpc>
                <a:spcPts val="4600"/>
              </a:lnSpc>
              <a:buNone/>
            </a:pPr>
            <a:r>
              <a:rPr lang="en-US" sz="3700" b="1" dirty="0">
                <a:solidFill>
                  <a:srgbClr val="000000"/>
                </a:solidFill>
                <a:latin typeface="Petrona Bold" pitchFamily="34" charset="0"/>
                <a:ea typeface="Petrona Bold" pitchFamily="34" charset="-122"/>
                <a:cs typeface="Petrona Bold" pitchFamily="34" charset="-120"/>
              </a:rPr>
              <a:t>Implementation Detail: Generation Phase</a:t>
            </a:r>
            <a:endParaRPr lang="en-US" sz="3700" dirty="0"/>
          </a:p>
        </p:txBody>
      </p:sp>
      <p:sp>
        <p:nvSpPr>
          <p:cNvPr id="3" name="Text 1"/>
          <p:cNvSpPr/>
          <p:nvPr/>
        </p:nvSpPr>
        <p:spPr>
          <a:xfrm>
            <a:off x="628055" y="1441252"/>
            <a:ext cx="13374291" cy="287060"/>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The generation phase creates complete, production-ready applications in modern languages, following best practices for each target platform.</a:t>
            </a:r>
            <a:endParaRPr lang="en-US" sz="1400" dirty="0"/>
          </a:p>
        </p:txBody>
      </p:sp>
      <p:sp>
        <p:nvSpPr>
          <p:cNvPr id="4" name="Text 2"/>
          <p:cNvSpPr/>
          <p:nvPr/>
        </p:nvSpPr>
        <p:spPr>
          <a:xfrm>
            <a:off x="628055" y="2109549"/>
            <a:ext cx="2355413" cy="294323"/>
          </a:xfrm>
          <a:prstGeom prst="rect">
            <a:avLst/>
          </a:prstGeom>
          <a:noFill/>
          <a:ln/>
        </p:spPr>
        <p:txBody>
          <a:bodyPr wrap="none" lIns="0" tIns="0" rIns="0" bIns="0" rtlCol="0" anchor="t"/>
          <a:lstStyle/>
          <a:p>
            <a:pPr marL="0" indent="0" algn="l">
              <a:lnSpc>
                <a:spcPts val="2300"/>
              </a:lnSpc>
              <a:buNone/>
            </a:pPr>
            <a:r>
              <a:rPr lang="en-US" sz="1850" b="1" dirty="0">
                <a:solidFill>
                  <a:srgbClr val="000000"/>
                </a:solidFill>
                <a:latin typeface="Petrona Bold" pitchFamily="34" charset="0"/>
                <a:ea typeface="Petrona Bold" pitchFamily="34" charset="-122"/>
                <a:cs typeface="Petrona Bold" pitchFamily="34" charset="-120"/>
              </a:rPr>
              <a:t>For Java (Spring Boot)</a:t>
            </a:r>
            <a:endParaRPr lang="en-US" sz="1850" dirty="0"/>
          </a:p>
        </p:txBody>
      </p:sp>
      <p:pic>
        <p:nvPicPr>
          <p:cNvPr id="5" name="Image 0" descr="preencoded.png"/>
          <p:cNvPicPr>
            <a:picLocks noChangeAspect="1"/>
          </p:cNvPicPr>
          <p:nvPr/>
        </p:nvPicPr>
        <p:blipFill>
          <a:blip r:embed="rId3"/>
          <a:stretch>
            <a:fillRect/>
          </a:stretch>
        </p:blipFill>
        <p:spPr>
          <a:xfrm>
            <a:off x="628055" y="2605683"/>
            <a:ext cx="6468308" cy="3880961"/>
          </a:xfrm>
          <a:prstGeom prst="rect">
            <a:avLst/>
          </a:prstGeom>
        </p:spPr>
      </p:pic>
      <p:sp>
        <p:nvSpPr>
          <p:cNvPr id="6" name="Text 3"/>
          <p:cNvSpPr/>
          <p:nvPr/>
        </p:nvSpPr>
        <p:spPr>
          <a:xfrm>
            <a:off x="628055" y="6688455"/>
            <a:ext cx="6468308" cy="287060"/>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272525"/>
                </a:solidFill>
                <a:latin typeface="Inter" pitchFamily="34" charset="0"/>
                <a:ea typeface="Inter" pitchFamily="34" charset="-122"/>
                <a:cs typeface="Inter" pitchFamily="34" charset="-120"/>
              </a:rPr>
              <a:t>Creates complete project structure with Maven</a:t>
            </a:r>
            <a:endParaRPr lang="en-US" sz="1400" dirty="0"/>
          </a:p>
        </p:txBody>
      </p:sp>
      <p:sp>
        <p:nvSpPr>
          <p:cNvPr id="7" name="Text 4"/>
          <p:cNvSpPr/>
          <p:nvPr/>
        </p:nvSpPr>
        <p:spPr>
          <a:xfrm>
            <a:off x="628055" y="7038261"/>
            <a:ext cx="6468308" cy="287060"/>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272525"/>
                </a:solidFill>
                <a:latin typeface="Inter" pitchFamily="34" charset="0"/>
                <a:ea typeface="Inter" pitchFamily="34" charset="-122"/>
                <a:cs typeface="Inter" pitchFamily="34" charset="-120"/>
              </a:rPr>
              <a:t>Generates controllers, services, repositories, and models</a:t>
            </a:r>
            <a:endParaRPr lang="en-US" sz="1400" dirty="0"/>
          </a:p>
        </p:txBody>
      </p:sp>
      <p:sp>
        <p:nvSpPr>
          <p:cNvPr id="8" name="Text 5"/>
          <p:cNvSpPr/>
          <p:nvPr/>
        </p:nvSpPr>
        <p:spPr>
          <a:xfrm>
            <a:off x="628055" y="7388066"/>
            <a:ext cx="6468308" cy="287060"/>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272525"/>
                </a:solidFill>
                <a:latin typeface="Inter" pitchFamily="34" charset="0"/>
                <a:ea typeface="Inter" pitchFamily="34" charset="-122"/>
                <a:cs typeface="Inter" pitchFamily="34" charset="-120"/>
              </a:rPr>
              <a:t>Implements REST endpoints and business logic</a:t>
            </a:r>
            <a:endParaRPr lang="en-US" sz="1400" dirty="0"/>
          </a:p>
        </p:txBody>
      </p:sp>
      <p:sp>
        <p:nvSpPr>
          <p:cNvPr id="9" name="Text 6"/>
          <p:cNvSpPr/>
          <p:nvPr/>
        </p:nvSpPr>
        <p:spPr>
          <a:xfrm>
            <a:off x="628055" y="7737872"/>
            <a:ext cx="6468308" cy="287060"/>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272525"/>
                </a:solidFill>
                <a:latin typeface="Inter" pitchFamily="34" charset="0"/>
                <a:ea typeface="Inter" pitchFamily="34" charset="-122"/>
                <a:cs typeface="Inter" pitchFamily="34" charset="-120"/>
              </a:rPr>
              <a:t>Produces comprehensive documentation</a:t>
            </a:r>
            <a:endParaRPr lang="en-US" sz="1400" dirty="0"/>
          </a:p>
        </p:txBody>
      </p:sp>
      <p:sp>
        <p:nvSpPr>
          <p:cNvPr id="10" name="Text 7"/>
          <p:cNvSpPr/>
          <p:nvPr/>
        </p:nvSpPr>
        <p:spPr>
          <a:xfrm>
            <a:off x="7541657" y="2109549"/>
            <a:ext cx="2355413" cy="294323"/>
          </a:xfrm>
          <a:prstGeom prst="rect">
            <a:avLst/>
          </a:prstGeom>
          <a:noFill/>
          <a:ln/>
        </p:spPr>
        <p:txBody>
          <a:bodyPr wrap="none" lIns="0" tIns="0" rIns="0" bIns="0" rtlCol="0" anchor="t"/>
          <a:lstStyle/>
          <a:p>
            <a:pPr marL="0" indent="0" algn="l">
              <a:lnSpc>
                <a:spcPts val="2300"/>
              </a:lnSpc>
              <a:buNone/>
            </a:pPr>
            <a:r>
              <a:rPr lang="en-US" sz="1850" b="1" dirty="0">
                <a:solidFill>
                  <a:srgbClr val="000000"/>
                </a:solidFill>
                <a:latin typeface="Petrona Bold" pitchFamily="34" charset="0"/>
                <a:ea typeface="Petrona Bold" pitchFamily="34" charset="-122"/>
                <a:cs typeface="Petrona Bold" pitchFamily="34" charset="-120"/>
              </a:rPr>
              <a:t>For Python</a:t>
            </a:r>
            <a:endParaRPr lang="en-US" sz="1850" dirty="0"/>
          </a:p>
        </p:txBody>
      </p:sp>
      <p:pic>
        <p:nvPicPr>
          <p:cNvPr id="11" name="Image 1" descr="preencoded.png"/>
          <p:cNvPicPr>
            <a:picLocks noChangeAspect="1"/>
          </p:cNvPicPr>
          <p:nvPr/>
        </p:nvPicPr>
        <p:blipFill>
          <a:blip r:embed="rId4"/>
          <a:stretch>
            <a:fillRect/>
          </a:stretch>
        </p:blipFill>
        <p:spPr>
          <a:xfrm>
            <a:off x="7541657" y="2605683"/>
            <a:ext cx="6468308" cy="3880961"/>
          </a:xfrm>
          <a:prstGeom prst="rect">
            <a:avLst/>
          </a:prstGeom>
        </p:spPr>
      </p:pic>
      <p:sp>
        <p:nvSpPr>
          <p:cNvPr id="12" name="Text 8"/>
          <p:cNvSpPr/>
          <p:nvPr/>
        </p:nvSpPr>
        <p:spPr>
          <a:xfrm>
            <a:off x="7541657" y="6688455"/>
            <a:ext cx="6468308" cy="287060"/>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272525"/>
                </a:solidFill>
                <a:latin typeface="Inter" pitchFamily="34" charset="0"/>
                <a:ea typeface="Inter" pitchFamily="34" charset="-122"/>
                <a:cs typeface="Inter" pitchFamily="34" charset="-120"/>
              </a:rPr>
              <a:t>Creates modular application structure</a:t>
            </a:r>
            <a:endParaRPr lang="en-US" sz="1400" dirty="0"/>
          </a:p>
        </p:txBody>
      </p:sp>
      <p:sp>
        <p:nvSpPr>
          <p:cNvPr id="13" name="Text 9"/>
          <p:cNvSpPr/>
          <p:nvPr/>
        </p:nvSpPr>
        <p:spPr>
          <a:xfrm>
            <a:off x="7541657" y="7038261"/>
            <a:ext cx="6468308" cy="287060"/>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272525"/>
                </a:solidFill>
                <a:latin typeface="Inter" pitchFamily="34" charset="0"/>
                <a:ea typeface="Inter" pitchFamily="34" charset="-122"/>
                <a:cs typeface="Inter" pitchFamily="34" charset="-120"/>
              </a:rPr>
              <a:t>Implements core business logic in idiomatic Python</a:t>
            </a:r>
            <a:endParaRPr lang="en-US" sz="1400" dirty="0"/>
          </a:p>
        </p:txBody>
      </p:sp>
      <p:sp>
        <p:nvSpPr>
          <p:cNvPr id="14" name="Text 10"/>
          <p:cNvSpPr/>
          <p:nvPr/>
        </p:nvSpPr>
        <p:spPr>
          <a:xfrm>
            <a:off x="7541657" y="7388066"/>
            <a:ext cx="6468308" cy="287060"/>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272525"/>
                </a:solidFill>
                <a:latin typeface="Inter" pitchFamily="34" charset="0"/>
                <a:ea typeface="Inter" pitchFamily="34" charset="-122"/>
                <a:cs typeface="Inter" pitchFamily="34" charset="-120"/>
              </a:rPr>
              <a:t>Provides data access and model representations</a:t>
            </a:r>
            <a:endParaRPr lang="en-US" sz="1400" dirty="0"/>
          </a:p>
        </p:txBody>
      </p:sp>
      <p:sp>
        <p:nvSpPr>
          <p:cNvPr id="15" name="Text 11"/>
          <p:cNvSpPr/>
          <p:nvPr/>
        </p:nvSpPr>
        <p:spPr>
          <a:xfrm>
            <a:off x="7541657" y="7737872"/>
            <a:ext cx="6468308" cy="287060"/>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272525"/>
                </a:solidFill>
                <a:latin typeface="Inter" pitchFamily="34" charset="0"/>
                <a:ea typeface="Inter" pitchFamily="34" charset="-122"/>
                <a:cs typeface="Inter" pitchFamily="34" charset="-120"/>
              </a:rPr>
              <a:t>Ensures PEP 8 compliance</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1176</Words>
  <Application>Microsoft Office PowerPoint</Application>
  <PresentationFormat>Custom</PresentationFormat>
  <Paragraphs>162</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Petrona Bold</vt:lpstr>
      <vt:lpstr>Inter Bold</vt:lpstr>
      <vt:lpstr>Inter Medium</vt:lpstr>
      <vt:lpstr>Inter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Priyanka Kumari</cp:lastModifiedBy>
  <cp:revision>2</cp:revision>
  <dcterms:created xsi:type="dcterms:W3CDTF">2025-05-01T04:16:19Z</dcterms:created>
  <dcterms:modified xsi:type="dcterms:W3CDTF">2025-05-01T04:26:38Z</dcterms:modified>
</cp:coreProperties>
</file>